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646" r:id="rId3"/>
    <p:sldId id="665" r:id="rId4"/>
    <p:sldId id="629" r:id="rId5"/>
    <p:sldId id="669" r:id="rId6"/>
    <p:sldId id="670" r:id="rId7"/>
    <p:sldId id="671" r:id="rId8"/>
    <p:sldId id="672" r:id="rId9"/>
    <p:sldId id="673" r:id="rId10"/>
    <p:sldId id="674" r:id="rId11"/>
    <p:sldId id="675" r:id="rId12"/>
    <p:sldId id="676" r:id="rId13"/>
    <p:sldId id="677" r:id="rId14"/>
    <p:sldId id="678" r:id="rId15"/>
    <p:sldId id="679" r:id="rId16"/>
    <p:sldId id="680" r:id="rId17"/>
    <p:sldId id="681" r:id="rId18"/>
    <p:sldId id="682" r:id="rId19"/>
    <p:sldId id="683" r:id="rId20"/>
    <p:sldId id="684" r:id="rId21"/>
    <p:sldId id="685" r:id="rId22"/>
    <p:sldId id="686" r:id="rId23"/>
    <p:sldId id="687" r:id="rId24"/>
    <p:sldId id="688" r:id="rId25"/>
    <p:sldId id="689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697" r:id="rId34"/>
    <p:sldId id="698" r:id="rId35"/>
    <p:sldId id="706" r:id="rId36"/>
    <p:sldId id="705" r:id="rId37"/>
    <p:sldId id="699" r:id="rId38"/>
    <p:sldId id="700" r:id="rId39"/>
    <p:sldId id="701" r:id="rId40"/>
    <p:sldId id="70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  <a:srgbClr val="A66BD3"/>
    <a:srgbClr val="FF9966"/>
    <a:srgbClr val="FF9999"/>
    <a:srgbClr val="23269D"/>
    <a:srgbClr val="935CD0"/>
    <a:srgbClr val="C39BE1"/>
    <a:srgbClr val="FFFFCC"/>
    <a:srgbClr val="BC8FD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8" autoAdjust="0"/>
    <p:restoredTop sz="88822" autoAdjust="0"/>
  </p:normalViewPr>
  <p:slideViewPr>
    <p:cSldViewPr>
      <p:cViewPr varScale="1">
        <p:scale>
          <a:sx n="76" d="100"/>
          <a:sy n="76" d="100"/>
        </p:scale>
        <p:origin x="6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9295713035871"/>
          <c:y val="2.5195613185836494E-2"/>
          <c:w val="0.54091874453193356"/>
          <c:h val="0.892065564143666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Sheet1!$A$2:$A$8</c:f>
              <c:strCache>
                <c:ptCount val="6"/>
                <c:pt idx="0">
                  <c:v>Cat. 1</c:v>
                </c:pt>
                <c:pt idx="1">
                  <c:v>Cat. 2</c:v>
                </c:pt>
                <c:pt idx="2">
                  <c:v>Cat. 3</c:v>
                </c:pt>
                <c:pt idx="3">
                  <c:v>Cat. 5</c:v>
                </c:pt>
                <c:pt idx="4">
                  <c:v>Cat. 8</c:v>
                </c:pt>
                <c:pt idx="5">
                  <c:v>Cat.9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ntarell" panose="02000503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0.75987</cdr:x>
      <cdr:y>0.68831</cdr:y>
    </cdr:from>
    <cdr:to>
      <cdr:x>0.98824</cdr:x>
      <cdr:y>0.79221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48264" y="3816424"/>
          <a:ext cx="20882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>
            <a:latin typeface="Cantarell" panose="02000503000000000000" pitchFamily="2" charset="0"/>
          </a:endParaRPr>
        </a:p>
      </cdr:txBody>
    </cdr:sp>
  </cdr:relSizeAnchor>
  <cdr:relSizeAnchor xmlns:cdr="http://schemas.openxmlformats.org/drawingml/2006/chartDrawing">
    <cdr:from>
      <cdr:x>0.7313</cdr:x>
      <cdr:y>0.79221</cdr:y>
    </cdr:from>
    <cdr:to>
      <cdr:x>0.98824</cdr:x>
      <cdr:y>0.8961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86984" y="4392488"/>
          <a:ext cx="23495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22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0.01176</cdr:x>
      <cdr:y>0.08679</cdr:y>
    </cdr:from>
    <cdr:to>
      <cdr:x>0.35825</cdr:x>
      <cdr:y>0.11688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7504" y="481221"/>
          <a:ext cx="3168352" cy="1668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2500" dirty="0">
            <a:latin typeface="Cantarell" panose="02000503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59C445FC-BEFB-45B4-81BE-15FA7667C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932F-6937-47FE-805D-ABF7F2CB1BF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 smtClean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6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2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BB45-AB17-410D-A99D-AE4F952FC1B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53748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5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156ED-FB1D-4433-8E56-F98DAB27C8E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5223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8972C6-0006-4A48-BB47-B5FEE9668E4F}" type="slidenum">
              <a:rPr lang="en-GB" altLang="en-US" sz="1200" i="0"/>
              <a:pPr/>
              <a:t>5</a:t>
            </a:fld>
            <a:endParaRPr lang="en-GB" altLang="en-US" sz="1200" i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9842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8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XPTPhonetic" panose="05010101010101010101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8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5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C445FC-BEFB-45B4-81BE-15FA7667C1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EA4D-B9BE-4979-A1A1-F4213A1F8F5B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E307-F0FF-451D-AE6D-EC67859C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F9AE-1E33-42DE-B27F-92191DBC8907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02437-FB6A-45C6-84AD-4E4CB595A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6E25-31E8-4964-A8CC-B98E8249DB63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2784-AFF2-4466-8719-25D74CC9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CC8-EE69-41FD-A588-6CDBFC79C7FF}" type="datetime1">
              <a:rPr lang="en-GB" smtClean="0"/>
              <a:t>10/11/2016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0AA0-9E73-408E-90EA-A4CD7F84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833E-B5C8-4015-BE78-5C69277A9CF4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FB1A-542E-4719-8AFE-D2D0E928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18883-455C-4D15-872B-41D02F56A9C4}" type="datetime1">
              <a:rPr lang="en-GB" smtClean="0"/>
              <a:t>10/11/2016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03042-3917-4624-8ACB-0E50C0BA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978B-2A63-4B43-80BA-79FACA188B36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5EE6E-50A4-48DE-AE58-5C6242B5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6AA9-F436-4AD9-ACF2-C778834C1A8E}" type="datetime1">
              <a:rPr lang="en-GB" smtClean="0"/>
              <a:t>10/11/2016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5F5E-3CEB-4190-B932-6F425CC0C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87A6-B424-4777-9BEE-D5D4990E07C9}" type="datetime1">
              <a:rPr lang="en-GB" smtClean="0"/>
              <a:t>10/11/2016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65B4-4932-43A6-85FC-CA7DF2F7E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6BC66-FCAB-4682-9273-42225CC89705}" type="datetime1">
              <a:rPr lang="en-GB" smtClean="0"/>
              <a:t>10/11/2016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8696-9BEE-4A15-A1D3-0531EA6A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8975-4EDC-4EB9-A00C-9C5FF461F772}" type="datetime1">
              <a:rPr lang="en-GB" smtClean="0"/>
              <a:t>10/11/2016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7184-3354-4753-AE5F-E106630B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9E66-46C8-47B0-A7D5-3C307A0BFA73}" type="datetime1">
              <a:rPr lang="en-GB" smtClean="0"/>
              <a:t>10/11/2016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2E38-A341-44B3-8D89-8AB490B4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6C4E-1BE9-4857-8915-999F53628ADF}" type="datetime1">
              <a:rPr lang="en-GB" smtClean="0"/>
              <a:t>10/11/2016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4C69-36F5-4607-806F-E12DEEC27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F6F6-B0A9-4435-A31D-DDFF890DF53E}" type="datetime1">
              <a:rPr lang="en-GB" smtClean="0"/>
              <a:t>10/11/2016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488FB-160D-490A-826F-03BF5F8E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fld id="{D3859CD6-D2A8-43B5-A35E-3D9FD8413B8D}" type="datetime1">
              <a:rPr lang="en-GB" smtClean="0"/>
              <a:t>10/11/2016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CDB5FD8D-908F-4211-9250-BE3A78C79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gg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html/BelgradeLinx.ht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PwrPnt\Audio\007-LastChord.mp3" TargetMode="External"/><Relationship Id="rId1" Type="http://schemas.microsoft.com/office/2007/relationships/media" Target="file:///E:\PwrPnt\Audio\007-LastChord.mp3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PwrPnt\Audio\007-LastChord.mp3" TargetMode="External"/><Relationship Id="rId1" Type="http://schemas.microsoft.com/office/2007/relationships/media" Target="file:///E:\PwrPnt\Audio\007-LastChord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../mmmsp/10Titles.htm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tagg.org/mmmsp/NonMusoInfo.htm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tagg.org/mmmsp/EverydayTonalityInfo.htm" TargetMode="External"/><Relationship Id="rId10" Type="http://schemas.openxmlformats.org/officeDocument/2006/relationships/hyperlink" Target="http://tagg.org/ptavmat.htm#Video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-243408"/>
            <a:ext cx="1512168" cy="432048"/>
          </a:xfrm>
        </p:spPr>
        <p:txBody>
          <a:bodyPr/>
          <a:lstStyle/>
          <a:p>
            <a:r>
              <a:rPr lang="en-US" sz="600" dirty="0" smtClean="0">
                <a:latin typeface="Tahoma" pitchFamily="34" charset="0"/>
                <a:cs typeface="Tahoma" pitchFamily="34" charset="0"/>
              </a:rPr>
              <a:t>Title</a:t>
            </a:r>
            <a:endParaRPr lang="en-GB" sz="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61300"/>
            <a:ext cx="7710728" cy="936104"/>
          </a:xfrm>
        </p:spPr>
        <p:txBody>
          <a:bodyPr/>
          <a:lstStyle/>
          <a:p>
            <a:r>
              <a:rPr lang="en-GB" sz="2000" dirty="0" smtClean="0">
                <a:latin typeface="Cantarell" panose="02000503000000000000" pitchFamily="2" charset="0"/>
                <a:cs typeface="Tahoma" pitchFamily="34" charset="0"/>
              </a:rPr>
              <a:t>Philip Tagg</a:t>
            </a:r>
            <a:r>
              <a:rPr lang="en-GB" sz="2400" dirty="0" smtClean="0">
                <a:latin typeface="Cantarell" panose="02000503000000000000" pitchFamily="2" charset="0"/>
                <a:cs typeface="Tahoma" pitchFamily="34" charset="0"/>
              </a:rPr>
              <a:t/>
            </a:r>
            <a:br>
              <a:rPr lang="en-GB" sz="240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GB" sz="1400" dirty="0" smtClean="0">
                <a:latin typeface="Cantarell" panose="02000503000000000000" pitchFamily="2" charset="0"/>
                <a:cs typeface="Tahoma" pitchFamily="34" charset="0"/>
              </a:rPr>
              <a:t>Visiting Professor,  Leeds Beckett University and The University of Salford (UK)</a:t>
            </a:r>
          </a:p>
          <a:p>
            <a:r>
              <a:rPr lang="en-GB" sz="1800" dirty="0" smtClean="0">
                <a:latin typeface="Cantarell" panose="02000503000000000000" pitchFamily="2" charset="0"/>
                <a:cs typeface="Tahoma" pitchFamily="34" charset="0"/>
                <a:hlinkClick r:id="rId3"/>
              </a:rPr>
              <a:t>www.tagg.org</a:t>
            </a:r>
            <a:endParaRPr lang="en-GB" sz="1800" dirty="0" smtClean="0">
              <a:latin typeface="Cantarell" panose="02000503000000000000" pitchFamily="2" charset="0"/>
              <a:cs typeface="Tahoma" pitchFamily="34" charset="0"/>
            </a:endParaRPr>
          </a:p>
          <a:p>
            <a:endParaRPr lang="en-US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598" y="814641"/>
            <a:ext cx="85108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i="0" dirty="0" smtClean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The VVA Way to a </a:t>
            </a:r>
            <a:r>
              <a:rPr lang="en-GB" sz="3300" b="1" i="0" dirty="0" err="1" smtClean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Commonsense</a:t>
            </a:r>
            <a:r>
              <a:rPr lang="en-GB" sz="3300" b="1" i="0" dirty="0" smtClean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 Conceptualisation of Music </a:t>
            </a:r>
            <a:r>
              <a:rPr lang="en-GB" b="1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b="1" i="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2400" b="1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V</a:t>
            </a:r>
            <a:r>
              <a:rPr lang="en-GB" sz="2400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isual-</a:t>
            </a:r>
            <a:r>
              <a:rPr lang="en-GB" sz="2400" b="1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V</a:t>
            </a:r>
            <a:r>
              <a:rPr lang="en-GB" sz="2400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erbal </a:t>
            </a:r>
            <a:r>
              <a:rPr lang="en-GB" sz="2400" b="1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A</a:t>
            </a:r>
            <a:r>
              <a:rPr lang="en-GB" sz="2400" i="0" dirty="0">
                <a:solidFill>
                  <a:srgbClr val="FFFF00"/>
                </a:solidFill>
                <a:latin typeface="Cantarell" panose="02000503000000000000" pitchFamily="2" charset="0"/>
                <a:cs typeface="Tahoma" pitchFamily="34" charset="0"/>
              </a:rPr>
              <a:t>ssociation and image as metonymic intermediary in the understanding of musical meaning</a:t>
            </a:r>
            <a:endParaRPr lang="fr-FR" sz="2400" i="0" dirty="0" smtClean="0">
              <a:solidFill>
                <a:srgbClr val="FFFF00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3741420"/>
            <a:ext cx="811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0" dirty="0">
                <a:latin typeface="Cantarell" panose="02000503000000000000" pitchFamily="2" charset="0"/>
                <a:cs typeface="Tahoma" pitchFamily="34" charset="0"/>
              </a:rPr>
              <a:t>Keynote presentation at conference </a:t>
            </a:r>
            <a:r>
              <a:rPr lang="en-GB" sz="1400" dirty="0">
                <a:latin typeface="Cantarell" panose="02000503000000000000" pitchFamily="2" charset="0"/>
                <a:cs typeface="Tahoma" pitchFamily="34" charset="0"/>
              </a:rPr>
              <a:t>Transpositions: Music/Image</a:t>
            </a:r>
            <a:r>
              <a:rPr lang="en-GB" sz="1400" i="0" dirty="0">
                <a:latin typeface="Cantarell" panose="02000503000000000000" pitchFamily="2" charset="0"/>
                <a:cs typeface="Tahoma" pitchFamily="34" charset="0"/>
              </a:rPr>
              <a:t>, XIII International Conference of the Department of Musicology, Faculty of Music, University of the Arts, Belgrade, </a:t>
            </a:r>
            <a:r>
              <a:rPr lang="en-GB" sz="1400" i="0" dirty="0" smtClean="0">
                <a:latin typeface="Cantarell" panose="02000503000000000000" pitchFamily="2" charset="0"/>
                <a:cs typeface="Tahoma" pitchFamily="34" charset="0"/>
              </a:rPr>
              <a:t>2016-10-13</a:t>
            </a:r>
            <a:endParaRPr lang="en-GB" sz="14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289794" y="583390"/>
            <a:ext cx="1018398" cy="93610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034210" y="1375478"/>
            <a:ext cx="1454854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538265" y="1807526"/>
            <a:ext cx="1745825" cy="5040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27427"/>
            <a:ext cx="363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 working definitions</a:t>
            </a:r>
            <a:endParaRPr lang="en-GB" sz="2400" i="0" dirty="0">
              <a:solidFill>
                <a:srgbClr val="FF0000"/>
              </a:solidFill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461500"/>
            <a:ext cx="7884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This presentation refers to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many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external media and text files. </a:t>
            </a:r>
            <a:b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</a:b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If you haven’t already done so,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open </a:t>
            </a:r>
            <a:r>
              <a:rPr lang="en-US" sz="1800" b="1" i="0" dirty="0" smtClean="0">
                <a:solidFill>
                  <a:srgbClr val="FF9966"/>
                </a:solidFill>
                <a:latin typeface="Cantarell" panose="02000503000000000000" pitchFamily="2" charset="0"/>
                <a:hlinkClick r:id="rId4" action="ppaction://hlinkfile"/>
              </a:rPr>
              <a:t>this hyperlink file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/>
            </a:r>
            <a:b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</a:b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in order to </a:t>
            </a:r>
            <a:r>
              <a:rPr lang="en-US" sz="1800" i="0" smtClean="0">
                <a:solidFill>
                  <a:srgbClr val="FF9966"/>
                </a:solidFill>
                <a:latin typeface="Cantarell" panose="02000503000000000000" pitchFamily="2" charset="0"/>
              </a:rPr>
              <a:t>access </a:t>
            </a:r>
            <a:r>
              <a:rPr lang="en-US" sz="1800" i="0" smtClean="0">
                <a:solidFill>
                  <a:srgbClr val="FF9966"/>
                </a:solidFill>
                <a:latin typeface="Cantarell" panose="02000503000000000000" pitchFamily="2" charset="0"/>
              </a:rPr>
              <a:t>those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external materials with ease.</a:t>
            </a:r>
            <a:b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</a:b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</a:t>
            </a:r>
            <a:r>
              <a:rPr lang="en-US" sz="1400" i="0" dirty="0" smtClean="0">
                <a:solidFill>
                  <a:srgbClr val="FF9966"/>
                </a:solidFill>
                <a:latin typeface="Arial Narrow" panose="020B0606020202030204" pitchFamily="34" charset="0"/>
              </a:rPr>
              <a:t>(That’s because PowerPoint often has problems with embedded media files and direct hyperlinks</a:t>
            </a:r>
            <a:r>
              <a:rPr lang="en-US" sz="1400" i="0" dirty="0" smtClean="0">
                <a:solidFill>
                  <a:srgbClr val="FF9966"/>
                </a:solidFill>
                <a:latin typeface="Arial Narrow" panose="020B0606020202030204" pitchFamily="34" charset="0"/>
              </a:rPr>
              <a:t>.) </a:t>
            </a:r>
            <a:br>
              <a:rPr lang="en-US" sz="1400" i="0" dirty="0" smtClean="0">
                <a:solidFill>
                  <a:srgbClr val="FF9966"/>
                </a:solidFill>
                <a:latin typeface="Arial Narrow" panose="020B0606020202030204" pitchFamily="34" charset="0"/>
              </a:rPr>
            </a:br>
            <a:r>
              <a:rPr lang="en-US" sz="1400" i="0" dirty="0" smtClean="0">
                <a:solidFill>
                  <a:srgbClr val="FF9966"/>
                </a:solidFill>
                <a:latin typeface="Arial Narrow" panose="020B0606020202030204" pitchFamily="34" charset="0"/>
              </a:rPr>
              <a:t>— Please note that some fonts (e.g. phonetic, musical) may not appear correctly on your system.</a:t>
            </a:r>
            <a:br>
              <a:rPr lang="en-US" sz="1400" i="0" dirty="0" smtClean="0">
                <a:solidFill>
                  <a:srgbClr val="FF9966"/>
                </a:solidFill>
                <a:latin typeface="Arial Narrow" panose="020B0606020202030204" pitchFamily="34" charset="0"/>
              </a:rPr>
            </a:b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— Media and text file references are indicated in this </a:t>
            </a:r>
            <a:r>
              <a:rPr lang="en-US" sz="1800" i="0" dirty="0" err="1" smtClean="0">
                <a:solidFill>
                  <a:srgbClr val="FF9966"/>
                </a:solidFill>
                <a:latin typeface="Cantarell" panose="02000503000000000000" pitchFamily="2" charset="0"/>
              </a:rPr>
              <a:t>colour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.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 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75656" y="4461499"/>
            <a:ext cx="6808434" cy="1692771"/>
          </a:xfrm>
          <a:prstGeom prst="roundRect">
            <a:avLst/>
          </a:prstGeom>
          <a:noFill/>
          <a:ln w="2857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7480" y="6381328"/>
            <a:ext cx="1905000" cy="457200"/>
          </a:xfrm>
        </p:spPr>
        <p:txBody>
          <a:bodyPr/>
          <a:lstStyle/>
          <a:p>
            <a:pPr>
              <a:defRPr/>
            </a:pPr>
            <a:fld id="{724DE307-F0FF-451D-AE6D-EC67859C1A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9" grpId="0"/>
      <p:bldP spid="2" grpId="0"/>
      <p:bldP spid="12" grpId="0" animBg="1"/>
      <p:bldP spid="13" grpId="0" animBg="1"/>
      <p:bldP spid="14" grpId="0" animBg="1"/>
      <p:bldP spid="3" grpId="0"/>
      <p:bldP spid="10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7552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</a:rPr>
              <a:t>Why are VVAs useful? </a:t>
            </a:r>
            <a:endParaRPr lang="en-GB" sz="3200" dirty="0">
              <a:latin typeface="Cantarell" panose="020005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1" y="942980"/>
            <a:ext cx="87484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1. They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help solve the problem of music’s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intrinsically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alogogenic</a:t>
            </a:r>
            <a:r>
              <a:rPr lang="en-US" sz="24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(=not conducive to </a:t>
            </a:r>
            <a:r>
              <a:rPr lang="en-US" sz="20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verbalisation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nature in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institutionalised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tradition of knowledge where the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Word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ὁ λόγος)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king </a:t>
            </a:r>
            <a:r>
              <a:rPr lang="en-US" sz="2000" i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(see §4 and end of presentation).</a:t>
            </a:r>
            <a:endParaRPr lang="en-GB" sz="2000" i="0" dirty="0">
              <a:solidFill>
                <a:schemeClr val="bg2">
                  <a:lumMod val="40000"/>
                  <a:lumOff val="60000"/>
                </a:schemeClr>
              </a:solidFill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6" y="2896488"/>
            <a:ext cx="87484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They can help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solve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important problem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structural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denotation in music —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poïetic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aesthesic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(next).</a:t>
            </a:r>
            <a:endParaRPr lang="en-US" sz="2000" b="1" i="0" dirty="0">
              <a:solidFill>
                <a:schemeClr val="bg2">
                  <a:lumMod val="40000"/>
                  <a:lumOff val="6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4005064"/>
            <a:ext cx="88204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3. They can help provide descriptors for parameters of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expression sidelined by conventional music theory, </a:t>
            </a: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e.g.</a:t>
            </a:r>
            <a:b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timbre, aural space, vocal persona </a:t>
            </a:r>
            <a:r>
              <a:rPr lang="en-US" sz="2000" i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(after §2).</a:t>
            </a:r>
            <a:endParaRPr lang="en-US" sz="2000" b="1" i="0" dirty="0">
              <a:solidFill>
                <a:schemeClr val="bg2">
                  <a:lumMod val="40000"/>
                  <a:lumOff val="6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6" y="5479484"/>
            <a:ext cx="88204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4. They help counteract conventional fixation on ‘emotion’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or ‘body’ when discussing music’s “content” </a:t>
            </a:r>
            <a:r>
              <a:rPr lang="en-US" sz="2000" i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(after §3).</a:t>
            </a:r>
            <a:endParaRPr lang="en-US" sz="2000" b="1" i="0" dirty="0">
              <a:solidFill>
                <a:schemeClr val="bg2">
                  <a:lumMod val="40000"/>
                  <a:lumOff val="6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016" y="2896488"/>
            <a:ext cx="8748464" cy="8925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5518" y="2659559"/>
            <a:ext cx="4906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4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 / </a:t>
            </a:r>
            <a:r>
              <a:rPr lang="en-US" sz="4400" b="1" i="0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endParaRPr lang="en-GB" sz="44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979712" y="2420888"/>
            <a:ext cx="5400600" cy="1224136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479715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If the audio in slides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13-14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(</a:t>
            </a:r>
            <a:r>
              <a:rPr lang="en-US" sz="1800" i="0" dirty="0" err="1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poïetic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/</a:t>
            </a:r>
            <a:r>
              <a:rPr lang="en-US" sz="1800" i="0" dirty="0" err="1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aesthesic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 2-3) doesn’t work, go to the hyperlink file and run the video </a:t>
            </a:r>
            <a:r>
              <a:rPr lang="en-US" sz="1800" i="0" dirty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‘Structural descriptors: </a:t>
            </a:r>
            <a:r>
              <a:rPr lang="en-US" sz="1800" i="0" dirty="0" err="1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poïetic</a:t>
            </a:r>
            <a:r>
              <a:rPr lang="en-US" sz="1800" i="0" dirty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 v. </a:t>
            </a:r>
            <a:r>
              <a:rPr lang="en-US" sz="1800" i="0" dirty="0" err="1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aesthesic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’ instead of slides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12-14.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Then resume this PowerPoint from slide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15 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(</a:t>
            </a:r>
            <a:r>
              <a:rPr lang="en-US" sz="1800" i="0" dirty="0" err="1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poïetic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/</a:t>
            </a:r>
            <a:r>
              <a:rPr lang="en-US" sz="1800" i="0" dirty="0" err="1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aesthesic</a:t>
            </a:r>
            <a:r>
              <a:rPr lang="en-US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 4).</a:t>
            </a:r>
            <a:endParaRPr lang="en-GB" sz="1800" i="0" dirty="0">
              <a:solidFill>
                <a:schemeClr val="accent5">
                  <a:lumMod val="50000"/>
                </a:schemeClr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2" name="Picture 6" descr="Arnolf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055" y="260648"/>
            <a:ext cx="46704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251520" y="980728"/>
            <a:ext cx="3888432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i="0" dirty="0">
                <a:latin typeface="Cantarell" panose="02000503000000000000" pitchFamily="2" charset="0"/>
              </a:rPr>
              <a:t>Van Eyck: </a:t>
            </a:r>
            <a:r>
              <a:rPr lang="en-GB" sz="1400" dirty="0">
                <a:latin typeface="Cantarell" panose="02000503000000000000" pitchFamily="2" charset="0"/>
              </a:rPr>
              <a:t>The Marriage of Giovanni </a:t>
            </a:r>
            <a:r>
              <a:rPr lang="en-GB" sz="1400" dirty="0" err="1">
                <a:latin typeface="Cantarell" panose="02000503000000000000" pitchFamily="2" charset="0"/>
              </a:rPr>
              <a:t>Arnolfini</a:t>
            </a:r>
            <a:r>
              <a:rPr lang="en-GB" sz="1400" dirty="0">
                <a:latin typeface="Cantarell" panose="02000503000000000000" pitchFamily="2" charset="0"/>
              </a:rPr>
              <a:t> and Giovanna </a:t>
            </a:r>
            <a:r>
              <a:rPr lang="en-GB" sz="1400" dirty="0" err="1">
                <a:latin typeface="Cantarell" panose="02000503000000000000" pitchFamily="2" charset="0"/>
              </a:rPr>
              <a:t>Cenami</a:t>
            </a:r>
            <a:r>
              <a:rPr lang="en-GB" sz="1400" i="0" dirty="0">
                <a:latin typeface="Cantarell" panose="02000503000000000000" pitchFamily="2" charset="0"/>
              </a:rPr>
              <a:t>; 1434; Oil on wood, </a:t>
            </a:r>
            <a:r>
              <a:rPr lang="en-GB" sz="1400" i="0" dirty="0" smtClean="0">
                <a:latin typeface="Cantarell" panose="02000503000000000000" pitchFamily="2" charset="0"/>
              </a:rPr>
              <a:t/>
            </a:r>
            <a:br>
              <a:rPr lang="en-GB" sz="1400" i="0" dirty="0" smtClean="0">
                <a:latin typeface="Cantarell" panose="02000503000000000000" pitchFamily="2" charset="0"/>
              </a:rPr>
            </a:br>
            <a:r>
              <a:rPr lang="en-GB" sz="1400" i="0" dirty="0" smtClean="0">
                <a:latin typeface="Cantarell" panose="02000503000000000000" pitchFamily="2" charset="0"/>
              </a:rPr>
              <a:t>81.8 </a:t>
            </a:r>
            <a:r>
              <a:rPr lang="en-GB" sz="1400" i="0" dirty="0">
                <a:latin typeface="Cantarell" panose="02000503000000000000" pitchFamily="2" charset="0"/>
              </a:rPr>
              <a:t>x 59.7 cm; National Gallery, London</a:t>
            </a:r>
            <a:r>
              <a:rPr lang="en-GB" sz="1200" i="0" dirty="0">
                <a:latin typeface="Cantarell" panose="02000503000000000000" pitchFamily="2" charset="0"/>
              </a:rPr>
              <a:t>.</a:t>
            </a:r>
            <a:endParaRPr lang="en-US" sz="1200" dirty="0">
              <a:latin typeface="Cantarell" panose="02000503000000000000" pitchFamily="2" charset="0"/>
            </a:endParaRP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5590480" y="5300960"/>
            <a:ext cx="1655763" cy="13684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2628528" y="3212976"/>
            <a:ext cx="1295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chemeClr val="hlink"/>
                </a:solidFill>
                <a:latin typeface="Tahoma" pitchFamily="34" charset="0"/>
              </a:rPr>
              <a:t>dog</a:t>
            </a:r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3491880" y="3811687"/>
            <a:ext cx="2098600" cy="1849636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538758" y="1772816"/>
            <a:ext cx="2305050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latin typeface="Cantarell" panose="02000503000000000000" pitchFamily="2" charset="0"/>
              </a:rPr>
              <a:t>Denoting structure in visual art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95536" y="3338989"/>
            <a:ext cx="2088356" cy="9541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hlink"/>
                </a:solidFill>
                <a:latin typeface="Arial" charset="0"/>
              </a:rPr>
              <a:t>aesthesic</a:t>
            </a:r>
            <a:r>
              <a:rPr lang="en-US" sz="2800" b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hlink"/>
                </a:solidFill>
                <a:latin typeface="Arial" charset="0"/>
              </a:rPr>
              <a:t>descriptor</a:t>
            </a:r>
            <a:endParaRPr lang="en-US" sz="2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89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30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 / </a:t>
            </a:r>
            <a:r>
              <a:rPr lang="en-US" sz="3000" b="1" i="0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r>
              <a:rPr lang="en-US" sz="3000" i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 </a:t>
            </a:r>
            <a:r>
              <a:rPr lang="en-US" sz="30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1 </a:t>
            </a:r>
            <a:endParaRPr lang="en-GB" sz="30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4437112"/>
            <a:ext cx="4163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0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r>
              <a:rPr lang="en-GB" sz="2000" i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 </a:t>
            </a:r>
            <a:r>
              <a:rPr lang="en-GB" sz="1800" i="0" dirty="0" smtClean="0">
                <a:latin typeface="XPTPhonetic" panose="05010101010101010101" pitchFamily="2" charset="2"/>
              </a:rPr>
              <a:t>[</a:t>
            </a:r>
            <a:r>
              <a:rPr lang="en-GB" sz="1800" i="0" dirty="0" err="1" smtClean="0">
                <a:latin typeface="XPTPhonetic" panose="05010101010101010101" pitchFamily="2" charset="2"/>
              </a:rPr>
              <a:t>Is!Ti:zIk</a:t>
            </a:r>
            <a:r>
              <a:rPr lang="en-GB" sz="1800" i="0" dirty="0">
                <a:latin typeface="XPTPhonetic" panose="05010101010101010101" pitchFamily="2" charset="2"/>
              </a:rPr>
              <a:t>]</a:t>
            </a:r>
            <a:r>
              <a:rPr lang="en-GB" sz="1800" i="0" dirty="0">
                <a:latin typeface="Cantarell" panose="02000503000000000000" pitchFamily="2" charset="0"/>
              </a:rPr>
              <a:t> adj. </a:t>
            </a:r>
            <a:r>
              <a:rPr lang="en-GB" sz="2000" i="0" dirty="0" smtClean="0">
                <a:latin typeface="Cantarell" panose="02000503000000000000" pitchFamily="2" charset="0"/>
              </a:rPr>
              <a:t>relating to </a:t>
            </a:r>
            <a:r>
              <a:rPr lang="en-GB" sz="2000" i="0" dirty="0">
                <a:latin typeface="Cantarell" panose="02000503000000000000" pitchFamily="2" charset="0"/>
              </a:rPr>
              <a:t>the aesthesis </a:t>
            </a:r>
            <a:r>
              <a:rPr lang="en-GB" sz="1800" i="0" dirty="0">
                <a:latin typeface="XPTPhonetic" panose="05010101010101010101" pitchFamily="2" charset="2"/>
              </a:rPr>
              <a:t>[</a:t>
            </a:r>
            <a:r>
              <a:rPr lang="en-GB" sz="1800" i="0" dirty="0" err="1" smtClean="0">
                <a:latin typeface="XPTPhonetic" panose="05010101010101010101" pitchFamily="2" charset="2"/>
              </a:rPr>
              <a:t>Is!Ti</a:t>
            </a:r>
            <a:r>
              <a:rPr lang="en-US" sz="1800" i="0" dirty="0">
                <a:latin typeface="XPTPhonetic" panose="05010101010101010101" pitchFamily="2" charset="2"/>
              </a:rPr>
              <a:t>:</a:t>
            </a:r>
            <a:r>
              <a:rPr lang="en-GB" sz="1800" i="0" dirty="0" err="1" smtClean="0">
                <a:latin typeface="XPTPhonetic" panose="05010101010101010101" pitchFamily="2" charset="2"/>
              </a:rPr>
              <a:t>sIs</a:t>
            </a:r>
            <a:r>
              <a:rPr lang="en-GB" sz="1800" i="0" dirty="0" smtClean="0">
                <a:latin typeface="Cantarell" panose="02000503000000000000" pitchFamily="2" charset="0"/>
              </a:rPr>
              <a:t>]/</a:t>
            </a:r>
            <a:r>
              <a:rPr lang="el-GR" sz="2000" i="0" dirty="0" smtClean="0"/>
              <a:t>αἴσθησις</a:t>
            </a:r>
            <a:r>
              <a:rPr lang="en-US" sz="2000" i="0" dirty="0">
                <a:latin typeface="Cantarell" panose="02000503000000000000" pitchFamily="2" charset="0"/>
              </a:rPr>
              <a:t>,</a:t>
            </a:r>
            <a:r>
              <a:rPr lang="el-GR" sz="2000" i="0" dirty="0" smtClean="0"/>
              <a:t> </a:t>
            </a:r>
            <a:r>
              <a:rPr lang="en-US" sz="2000" i="0" dirty="0" smtClean="0">
                <a:latin typeface="Cantarell" panose="02000503000000000000" pitchFamily="2" charset="0"/>
              </a:rPr>
              <a:t>i.e. the </a:t>
            </a:r>
            <a:r>
              <a:rPr lang="en-GB" sz="2000" i="0" dirty="0" smtClean="0">
                <a:latin typeface="Cantarell" panose="02000503000000000000" pitchFamily="2" charset="0"/>
              </a:rPr>
              <a:t>perception/sensation </a:t>
            </a:r>
            <a:r>
              <a:rPr lang="en-GB" sz="2000" i="0" dirty="0">
                <a:latin typeface="Cantarell" panose="02000503000000000000" pitchFamily="2" charset="0"/>
              </a:rPr>
              <a:t>of </a:t>
            </a:r>
            <a:r>
              <a:rPr lang="en-GB" sz="2000" i="0" dirty="0" smtClean="0">
                <a:latin typeface="Cantarell" panose="02000503000000000000" pitchFamily="2" charset="0"/>
              </a:rPr>
              <a:t>the structure rather </a:t>
            </a:r>
            <a:r>
              <a:rPr lang="en-GB" sz="2000" i="0" dirty="0">
                <a:latin typeface="Cantarell" panose="02000503000000000000" pitchFamily="2" charset="0"/>
              </a:rPr>
              <a:t>than to its production </a:t>
            </a:r>
            <a:r>
              <a:rPr lang="en-GB" sz="1800" i="0" dirty="0" smtClean="0">
                <a:latin typeface="Cantarell" panose="02000503000000000000" pitchFamily="2" charset="0"/>
              </a:rPr>
              <a:t>(see </a:t>
            </a:r>
            <a:r>
              <a:rPr lang="en-GB" sz="1800" b="1" i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GB" sz="1800" i="0" dirty="0" smtClean="0">
                <a:latin typeface="Cantarell" panose="02000503000000000000" pitchFamily="2" charset="0"/>
              </a:rPr>
              <a:t>, next).</a:t>
            </a:r>
            <a:endParaRPr lang="en-GB" sz="1800" i="0" dirty="0">
              <a:latin typeface="Cantarell" panose="02000503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188640"/>
            <a:ext cx="3528392" cy="553998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3" grpId="0"/>
      <p:bldP spid="183304" grpId="0" animBg="1"/>
      <p:bldP spid="183305" grpId="0"/>
      <p:bldP spid="183306" grpId="0" animBg="1"/>
      <p:bldP spid="183307" grpId="0"/>
      <p:bldP spid="183308" grpId="0" animBg="1"/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467047" y="1196752"/>
            <a:ext cx="83534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 dirty="0">
                <a:latin typeface="Cantarell" panose="02000503000000000000" pitchFamily="2" charset="0"/>
              </a:rPr>
              <a:t>Monty Norman (arr. John Barry): </a:t>
            </a:r>
            <a:r>
              <a:rPr lang="en-GB" sz="1800" dirty="0">
                <a:latin typeface="Cantarell" panose="02000503000000000000" pitchFamily="2" charset="0"/>
              </a:rPr>
              <a:t>007 (James Bond Theme), </a:t>
            </a:r>
            <a:r>
              <a:rPr lang="en-GB" sz="1800" i="0" dirty="0">
                <a:latin typeface="Cantarell" panose="02000503000000000000" pitchFamily="2" charset="0"/>
              </a:rPr>
              <a:t>1962:  final </a:t>
            </a:r>
            <a:r>
              <a:rPr lang="en-GB" sz="1800" i="0" dirty="0" smtClean="0">
                <a:latin typeface="Cantarell" panose="02000503000000000000" pitchFamily="2" charset="0"/>
              </a:rPr>
              <a:t>chord</a:t>
            </a:r>
            <a:endParaRPr lang="en-US" sz="1800" dirty="0">
              <a:latin typeface="Cantarell" panose="02000503000000000000" pitchFamily="2" charset="0"/>
            </a:endParaRPr>
          </a:p>
        </p:txBody>
      </p:sp>
      <p:sp>
        <p:nvSpPr>
          <p:cNvPr id="184327" name="Oval 7"/>
          <p:cNvSpPr>
            <a:spLocks noChangeArrowheads="1"/>
          </p:cNvSpPr>
          <p:nvPr/>
        </p:nvSpPr>
        <p:spPr bwMode="auto">
          <a:xfrm>
            <a:off x="3995738" y="1844824"/>
            <a:ext cx="720725" cy="6477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6516960" y="1841451"/>
            <a:ext cx="1295400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>
                <a:solidFill>
                  <a:schemeClr val="hlink"/>
                </a:solidFill>
                <a:latin typeface="Cantarell" panose="02000503000000000000" pitchFamily="2" charset="0"/>
              </a:rPr>
              <a:t>dog?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>
            <a:off x="4787900" y="2132160"/>
            <a:ext cx="1612899" cy="30469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468313" y="1730821"/>
            <a:ext cx="2305050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latin typeface="Cantarell" panose="02000503000000000000" pitchFamily="2" charset="0"/>
              </a:rPr>
              <a:t>Denoting structure in music (1)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7652246" y="1851546"/>
            <a:ext cx="102421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chemeClr val="hlink"/>
                </a:solidFill>
                <a:latin typeface="Cantarell" panose="02000503000000000000" pitchFamily="2" charset="0"/>
              </a:rPr>
              <a:t>No</a:t>
            </a:r>
            <a:r>
              <a:rPr lang="en-US" sz="3600" b="1" i="0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US" sz="3600" b="1" i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11188" y="3356992"/>
            <a:ext cx="770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 E minor major nine </a:t>
            </a:r>
            <a:r>
              <a:rPr lang="en-US" sz="1600" i="0" dirty="0">
                <a:solidFill>
                  <a:schemeClr val="accent2"/>
                </a:solidFill>
                <a:latin typeface="Cantarell" panose="02000503000000000000" pitchFamily="2" charset="0"/>
              </a:rPr>
              <a:t>(E minor triad with added major seventh and ninth)</a:t>
            </a: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611188" y="3788792"/>
            <a:ext cx="77057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 E minor triad with superimposed B major triad</a:t>
            </a:r>
            <a:endParaRPr lang="en-US" sz="1600" i="0" dirty="0">
              <a:solidFill>
                <a:schemeClr val="accent2"/>
              </a:solidFill>
              <a:latin typeface="Cantarell" panose="02000503000000000000" pitchFamily="2" charset="0"/>
            </a:endParaRP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611188" y="4245992"/>
            <a:ext cx="8353299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 Tonic minor triad with superimposed dominant major triad</a:t>
            </a:r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971178" y="4677792"/>
            <a:ext cx="7561262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on a Fender Stratocaster </a:t>
            </a:r>
            <a:r>
              <a:rPr lang="en-US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(type of electric guitar)</a:t>
            </a: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 treated </a:t>
            </a:r>
            <a:r>
              <a:rPr lang="en-GB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with slight tremolo and some </a:t>
            </a:r>
            <a:r>
              <a:rPr lang="en-GB" sz="24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reverb </a:t>
            </a:r>
            <a:r>
              <a:rPr lang="en-GB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(also vibraphone)</a:t>
            </a:r>
            <a:endParaRPr lang="en-US" sz="1800" dirty="0">
              <a:solidFill>
                <a:schemeClr val="accent2"/>
              </a:solidFill>
              <a:latin typeface="Cantarell" panose="02000503000000000000" pitchFamily="2" charset="0"/>
            </a:endParaRP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6588224" y="2564904"/>
            <a:ext cx="129698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i="0" dirty="0" smtClean="0">
                <a:solidFill>
                  <a:schemeClr val="accent2"/>
                </a:solidFill>
                <a:latin typeface="XPTMusic" panose="05010101010101010101" pitchFamily="2" charset="2"/>
              </a:rPr>
              <a:t>Em</a:t>
            </a:r>
            <a:r>
              <a:rPr lang="en-GB" sz="3600" b="1" i="0" baseline="26000" dirty="0" smtClean="0">
                <a:solidFill>
                  <a:schemeClr val="accent2"/>
                </a:solidFill>
                <a:latin typeface="XPTMusic" panose="05010101010101010101" pitchFamily="2" charset="2"/>
              </a:rPr>
              <a:t>^9</a:t>
            </a:r>
            <a:endParaRPr lang="en-US" sz="3600" b="1" dirty="0">
              <a:solidFill>
                <a:schemeClr val="accent2"/>
              </a:solidFill>
              <a:latin typeface="XPTMusic" panose="05010101010101010101" pitchFamily="2" charset="2"/>
            </a:endParaRP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468312" y="5542980"/>
            <a:ext cx="849617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2800" b="1" dirty="0">
                <a:solidFill>
                  <a:schemeClr val="accent2"/>
                </a:solidFill>
                <a:latin typeface="Cantarell" panose="02000503000000000000" pitchFamily="2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descriptors </a:t>
            </a:r>
            <a:r>
              <a:rPr lang="en-US" sz="180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— </a:t>
            </a:r>
            <a:r>
              <a:rPr lang="en-US" sz="1800" b="1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 from </a:t>
            </a:r>
            <a:r>
              <a:rPr lang="en-GB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π</a:t>
            </a:r>
            <a:r>
              <a:rPr lang="en-GB" sz="1800" i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οιητικός</a:t>
            </a:r>
            <a:r>
              <a:rPr lang="en-GB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 </a:t>
            </a:r>
            <a:r>
              <a:rPr lang="en-GB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(≈ productive</a:t>
            </a:r>
            <a:r>
              <a:rPr lang="en-GB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), i.e. </a:t>
            </a:r>
            <a:r>
              <a:rPr lang="en-GB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relating to the POÏESIS </a:t>
            </a:r>
            <a:r>
              <a:rPr lang="en-GB" sz="1800" i="0" dirty="0">
                <a:solidFill>
                  <a:schemeClr val="accent2"/>
                </a:solidFill>
                <a:latin typeface="XPTPhonetic" panose="05010101010101010101" pitchFamily="2" charset="2"/>
              </a:rPr>
              <a:t>[</a:t>
            </a:r>
            <a:r>
              <a:rPr lang="en-GB" sz="1800" i="0" dirty="0" err="1" smtClean="0">
                <a:solidFill>
                  <a:schemeClr val="accent2"/>
                </a:solidFill>
                <a:latin typeface="XPTPhonetic" panose="05010101010101010101" pitchFamily="2" charset="2"/>
              </a:rPr>
              <a:t>pO!Ji:sIs</a:t>
            </a:r>
            <a:r>
              <a:rPr lang="en-GB" sz="1800" i="0" dirty="0" smtClean="0">
                <a:solidFill>
                  <a:schemeClr val="accent2"/>
                </a:solidFill>
                <a:latin typeface="Arial" charset="0"/>
              </a:rPr>
              <a:t>] </a:t>
            </a:r>
            <a:r>
              <a:rPr lang="en-GB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or PRODUCTION of the [sonic] structure</a:t>
            </a:r>
            <a:endParaRPr lang="en-US" sz="1800" i="0" dirty="0">
              <a:solidFill>
                <a:schemeClr val="accent2"/>
              </a:solidFill>
              <a:latin typeface="Cantarell" panose="02000503000000000000" pitchFamily="2" charset="0"/>
            </a:endParaRPr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 flipV="1">
            <a:off x="539750" y="3501008"/>
            <a:ext cx="0" cy="2016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0" name="007-LastCho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293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007-LastCho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06072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23404" y="44624"/>
            <a:ext cx="3456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77218"/>
          </a:xfrm>
        </p:spPr>
        <p:txBody>
          <a:bodyPr/>
          <a:lstStyle/>
          <a:p>
            <a:r>
              <a:rPr lang="en-US" sz="3600" dirty="0" err="1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3600" dirty="0">
                <a:latin typeface="Cantarell" panose="02000503000000000000" pitchFamily="2" charset="0"/>
              </a:rPr>
              <a:t> / </a:t>
            </a:r>
            <a:r>
              <a:rPr lang="en-US" sz="3600" b="1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r>
              <a:rPr lang="en-US" sz="3600" b="1" dirty="0" smtClean="0">
                <a:solidFill>
                  <a:srgbClr val="FF0000"/>
                </a:solidFill>
                <a:latin typeface="Cantarell" panose="02000503000000000000" pitchFamily="2" charset="0"/>
              </a:rPr>
              <a:t> </a:t>
            </a:r>
            <a:r>
              <a:rPr lang="en-US" sz="3600" dirty="0" smtClean="0">
                <a:latin typeface="Cantarell" panose="02000503000000000000" pitchFamily="2" charset="0"/>
              </a:rPr>
              <a:t>2</a:t>
            </a:r>
            <a:endParaRPr lang="en-GB" sz="3600" dirty="0">
              <a:latin typeface="Cantarell" panose="02000503000000000000" pitchFamily="2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4788024" y="2996952"/>
            <a:ext cx="168456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3995291" y="2636912"/>
            <a:ext cx="720725" cy="647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Rounded Rectangle 21"/>
          <p:cNvSpPr/>
          <p:nvPr/>
        </p:nvSpPr>
        <p:spPr bwMode="auto">
          <a:xfrm>
            <a:off x="2231362" y="288769"/>
            <a:ext cx="4570152" cy="685758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865B4-4932-43A6-85FC-CA7DF2F7E1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5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5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84329" grpId="0" animBg="1"/>
      <p:bldP spid="184331" grpId="0"/>
      <p:bldP spid="184334" grpId="0"/>
      <p:bldP spid="184335" grpId="0"/>
      <p:bldP spid="184336" grpId="0"/>
      <p:bldP spid="184337" grpId="0"/>
      <p:bldP spid="184338" grpId="0" build="p"/>
      <p:bldP spid="184339" grpId="0"/>
      <p:bldP spid="184344" grpId="0"/>
      <p:bldP spid="184345" grpId="0" animBg="1"/>
      <p:bldP spid="2" grpId="0"/>
      <p:bldP spid="2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27584" y="1046064"/>
            <a:ext cx="7632848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i="0" dirty="0">
                <a:latin typeface="Cantarell" panose="02000503000000000000" pitchFamily="2" charset="0"/>
              </a:rPr>
              <a:t>Monty Norman (arr. </a:t>
            </a:r>
            <a:r>
              <a:rPr lang="en-GB" sz="1800" i="0" dirty="0" smtClean="0">
                <a:latin typeface="Cantarell" panose="02000503000000000000" pitchFamily="2" charset="0"/>
              </a:rPr>
              <a:t>Barry</a:t>
            </a:r>
            <a:r>
              <a:rPr lang="en-GB" sz="1800" i="0" dirty="0">
                <a:latin typeface="Cantarell" panose="02000503000000000000" pitchFamily="2" charset="0"/>
              </a:rPr>
              <a:t>): </a:t>
            </a:r>
            <a:r>
              <a:rPr lang="en-GB" sz="1800" dirty="0">
                <a:latin typeface="Cantarell" panose="02000503000000000000" pitchFamily="2" charset="0"/>
              </a:rPr>
              <a:t>007 (James Bond Theme), </a:t>
            </a:r>
            <a:r>
              <a:rPr lang="en-GB" sz="1800" i="0" dirty="0">
                <a:latin typeface="Cantarell" panose="02000503000000000000" pitchFamily="2" charset="0"/>
              </a:rPr>
              <a:t>1962:  final chord</a:t>
            </a:r>
            <a:endParaRPr lang="en-US" sz="1800" dirty="0">
              <a:latin typeface="Cantarell" panose="02000503000000000000" pitchFamily="2" charset="0"/>
            </a:endParaRPr>
          </a:p>
        </p:txBody>
      </p:sp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3995738" y="1851695"/>
            <a:ext cx="720725" cy="6477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4787900" y="2139032"/>
            <a:ext cx="22320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68313" y="1564357"/>
            <a:ext cx="2305050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 dirty="0">
                <a:latin typeface="Cantarell" panose="02000503000000000000" pitchFamily="2" charset="0"/>
              </a:rPr>
              <a:t>Denoting structure in music (2)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5076379" y="2308810"/>
            <a:ext cx="4104133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2000" b="1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 term not always </a:t>
            </a:r>
            <a:r>
              <a:rPr lang="en-US" sz="2000" b="1" i="0" dirty="0">
                <a:solidFill>
                  <a:schemeClr val="accent2"/>
                </a:solidFill>
                <a:latin typeface="Cantarell" panose="02000503000000000000" pitchFamily="2" charset="0"/>
              </a:rPr>
              <a:t>essential!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395537" y="3212976"/>
            <a:ext cx="3600202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i="0" dirty="0">
                <a:solidFill>
                  <a:schemeClr val="hlink"/>
                </a:solidFill>
                <a:latin typeface="Cantarell" panose="02000503000000000000" pitchFamily="2" charset="0"/>
              </a:rPr>
              <a:t> </a:t>
            </a:r>
            <a:r>
              <a:rPr lang="en-US" sz="2800" b="1" i="0" dirty="0">
                <a:solidFill>
                  <a:schemeClr val="hlink"/>
                </a:solidFill>
                <a:latin typeface="Cantarell" panose="02000503000000000000" pitchFamily="2" charset="0"/>
              </a:rPr>
              <a:t>Detective chord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395536" y="3655119"/>
            <a:ext cx="3022451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i="0" dirty="0">
                <a:solidFill>
                  <a:schemeClr val="hlink"/>
                </a:solidFill>
                <a:latin typeface="Cantarell" panose="02000503000000000000" pitchFamily="2" charset="0"/>
              </a:rPr>
              <a:t> Spy chord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395537" y="4101976"/>
            <a:ext cx="3600202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i="0" dirty="0" smtClean="0">
                <a:solidFill>
                  <a:schemeClr val="hlink"/>
                </a:solidFill>
                <a:latin typeface="Cantarell" panose="02000503000000000000" pitchFamily="2" charset="0"/>
              </a:rPr>
              <a:t>James </a:t>
            </a:r>
            <a:r>
              <a:rPr lang="en-US" sz="2800" b="1" i="0" dirty="0">
                <a:solidFill>
                  <a:schemeClr val="hlink"/>
                </a:solidFill>
                <a:latin typeface="Cantarell" panose="02000503000000000000" pitchFamily="2" charset="0"/>
              </a:rPr>
              <a:t>Bond chord</a:t>
            </a: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019925" y="1780257"/>
            <a:ext cx="13493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i="0" dirty="0" smtClean="0">
                <a:solidFill>
                  <a:schemeClr val="accent2"/>
                </a:solidFill>
                <a:latin typeface="XPTChords" panose="02000500000000000000" pitchFamily="2" charset="0"/>
              </a:rPr>
              <a:t>Em^9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395734" y="4678239"/>
            <a:ext cx="4332209" cy="5847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hlink"/>
                </a:solidFill>
                <a:latin typeface="Cantarell" panose="02000503000000000000" pitchFamily="2" charset="0"/>
              </a:rPr>
              <a:t>aesthesic</a:t>
            </a:r>
            <a:r>
              <a:rPr lang="en-US" b="1" dirty="0" smtClean="0">
                <a:solidFill>
                  <a:schemeClr val="hlink"/>
                </a:solidFill>
                <a:latin typeface="Cantarell" panose="02000503000000000000" pitchFamily="2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Cantarell" panose="02000503000000000000" pitchFamily="2" charset="0"/>
              </a:rPr>
              <a:t>descriptors</a:t>
            </a:r>
            <a:r>
              <a:rPr lang="en-US" b="1" dirty="0">
                <a:solidFill>
                  <a:schemeClr val="tx2"/>
                </a:solidFill>
                <a:latin typeface="Cantarell" panose="02000503000000000000" pitchFamily="2" charset="0"/>
              </a:rPr>
              <a:t> </a:t>
            </a:r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 flipV="1">
            <a:off x="395734" y="3382838"/>
            <a:ext cx="0" cy="1846361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4932040" y="2636912"/>
            <a:ext cx="1781994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 dirty="0">
                <a:solidFill>
                  <a:schemeClr val="accent2"/>
                </a:solidFill>
                <a:latin typeface="Cantarell" panose="02000503000000000000" pitchFamily="2" charset="0"/>
              </a:rPr>
              <a:t>Why not? </a:t>
            </a:r>
          </a:p>
        </p:txBody>
      </p:sp>
      <p:pic>
        <p:nvPicPr>
          <p:cNvPr id="18" name="007-LastCho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206759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 bwMode="auto">
          <a:xfrm rot="9483553">
            <a:off x="3872933" y="3101274"/>
            <a:ext cx="1027194" cy="789671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9395" y="5797713"/>
            <a:ext cx="359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 smtClean="0">
                <a:solidFill>
                  <a:srgbClr val="FF0000"/>
                </a:solidFill>
                <a:latin typeface="Microgramma D" panose="02000603000000000000" pitchFamily="2" charset="0"/>
              </a:rPr>
              <a:t>V </a:t>
            </a:r>
            <a:r>
              <a:rPr lang="en-US" sz="6000" b="1" i="0" dirty="0" err="1" smtClean="0">
                <a:solidFill>
                  <a:srgbClr val="FF0000"/>
                </a:solidFill>
                <a:latin typeface="Microgramma D" panose="02000603000000000000" pitchFamily="2" charset="0"/>
              </a:rPr>
              <a:t>V</a:t>
            </a:r>
            <a:r>
              <a:rPr lang="en-US" sz="6000" b="1" i="0" dirty="0" smtClean="0">
                <a:solidFill>
                  <a:srgbClr val="FF0000"/>
                </a:solidFill>
                <a:latin typeface="Microgramma D" panose="02000603000000000000" pitchFamily="2" charset="0"/>
              </a:rPr>
              <a:t> A s</a:t>
            </a:r>
            <a:endParaRPr lang="en-GB" sz="6000" b="1" i="0" dirty="0">
              <a:solidFill>
                <a:srgbClr val="FF0000"/>
              </a:solidFill>
              <a:latin typeface="Microgramma D" panose="02000603000000000000" pitchFamily="2" charset="0"/>
            </a:endParaRPr>
          </a:p>
        </p:txBody>
      </p:sp>
      <p:sp>
        <p:nvSpPr>
          <p:cNvPr id="4" name="Up Arrow 3"/>
          <p:cNvSpPr/>
          <p:nvPr/>
        </p:nvSpPr>
        <p:spPr bwMode="auto">
          <a:xfrm>
            <a:off x="2123728" y="5229200"/>
            <a:ext cx="1294259" cy="662137"/>
          </a:xfrm>
          <a:prstGeom prst="up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5800" y="4462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i="0" kern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3600" i="0" kern="0" dirty="0" smtClean="0">
                <a:latin typeface="Cantarell" panose="02000503000000000000" pitchFamily="2" charset="0"/>
              </a:rPr>
              <a:t> / </a:t>
            </a:r>
            <a:r>
              <a:rPr lang="en-US" sz="3600" b="1" i="0" kern="0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r>
              <a:rPr lang="en-US" sz="3600" b="1" i="0" kern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 </a:t>
            </a:r>
            <a:r>
              <a:rPr lang="en-US" sz="3600" i="0" kern="0" dirty="0" smtClean="0">
                <a:latin typeface="Cantarell" panose="02000503000000000000" pitchFamily="2" charset="0"/>
              </a:rPr>
              <a:t>3</a:t>
            </a:r>
            <a:endParaRPr lang="en-GB" sz="3600" i="0" kern="0" dirty="0">
              <a:latin typeface="Cantarell" panose="02000503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30" y="4223041"/>
            <a:ext cx="2102730" cy="1668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28965" y="3185117"/>
            <a:ext cx="3166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latin typeface="Cantarell" panose="02000503000000000000" pitchFamily="2" charset="0"/>
              </a:rPr>
              <a:t>Fender Stratocaster (clean, tremolo, reverb); vibraphone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23037" y="3185117"/>
            <a:ext cx="3172048" cy="270622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2411760" y="206234"/>
            <a:ext cx="4302274" cy="590494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89446" grpId="0"/>
      <p:bldP spid="189447" grpId="0" animBg="1"/>
      <p:bldP spid="189449" grpId="0" animBg="1"/>
      <p:bldP spid="189450" grpId="0"/>
      <p:bldP spid="189451" grpId="0"/>
      <p:bldP spid="189452" grpId="0"/>
      <p:bldP spid="189453" grpId="0"/>
      <p:bldP spid="189454" grpId="0"/>
      <p:bldP spid="189456" grpId="0"/>
      <p:bldP spid="189458" grpId="0" animBg="1"/>
      <p:bldP spid="189459" grpId="0" animBg="1"/>
      <p:bldP spid="189462" grpId="0"/>
      <p:bldP spid="2" grpId="0" animBg="1"/>
      <p:bldP spid="3" grpId="0"/>
      <p:bldP spid="4" grpId="0" animBg="1"/>
      <p:bldP spid="20" grpId="0"/>
      <p:bldP spid="21" grpId="0"/>
      <p:bldP spid="2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1731" y="260648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i="0" kern="0" dirty="0" err="1" smtClean="0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r>
              <a:rPr lang="en-US" sz="3600" i="0" kern="0" dirty="0" smtClean="0">
                <a:latin typeface="Cantarell" panose="02000503000000000000" pitchFamily="2" charset="0"/>
              </a:rPr>
              <a:t> / </a:t>
            </a:r>
            <a:r>
              <a:rPr lang="en-US" sz="3600" b="1" i="0" kern="0" dirty="0" err="1" smtClean="0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r>
              <a:rPr lang="en-US" sz="3600" b="1" i="0" kern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 </a:t>
            </a:r>
            <a:r>
              <a:rPr lang="en-US" sz="3600" i="0" kern="0" dirty="0" smtClean="0">
                <a:latin typeface="Cantarell" panose="02000503000000000000" pitchFamily="2" charset="0"/>
              </a:rPr>
              <a:t>4</a:t>
            </a:r>
            <a:endParaRPr lang="en-GB" sz="3600" i="0" kern="0" dirty="0">
              <a:latin typeface="Cantarell" panose="02000503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411760" y="455231"/>
            <a:ext cx="4302274" cy="590494"/>
          </a:xfrm>
          <a:prstGeom prst="round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66124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Play the James Bond Unequivocal Designation video </a:t>
            </a:r>
            <a:br>
              <a:rPr lang="en-GB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</a:br>
            <a:r>
              <a:rPr lang="en-GB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(hyperlink file, slide #</a:t>
            </a:r>
            <a:r>
              <a:rPr lang="en-GB" sz="1800" i="0" dirty="0" smtClean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15)</a:t>
            </a:r>
            <a:endParaRPr lang="en-GB" sz="1800" i="0" dirty="0">
              <a:solidFill>
                <a:schemeClr val="accent5">
                  <a:lumMod val="5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735" y="1383740"/>
            <a:ext cx="77264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Using a real-time counter to unequivocally specify timecode locations of sonic features labelled </a:t>
            </a:r>
            <a:r>
              <a:rPr lang="en-US" sz="1900" i="0" dirty="0" err="1" smtClean="0">
                <a:solidFill>
                  <a:schemeClr val="tx2"/>
                </a:solidFill>
                <a:latin typeface="Cantarell" panose="02000503000000000000" pitchFamily="2" charset="0"/>
              </a:rPr>
              <a:t>aesthesically</a:t>
            </a:r>
            <a:r>
              <a:rPr lang="en-US" sz="19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 in the James Bond Theme.</a:t>
            </a:r>
            <a:endParaRPr lang="en-GB" sz="19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2614260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0" dirty="0" smtClean="0">
                <a:latin typeface="Cantarell" panose="02000503000000000000" pitchFamily="2" charset="0"/>
              </a:rPr>
              <a:t>The slithery mystery motif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The trickster tune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Mystery motif escalation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The danger tune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Big-band swing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Danger stabs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Danger tune chord build-up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The final spy chord</a:t>
            </a:r>
            <a:endParaRPr lang="en-GB" sz="2200" i="0" dirty="0">
              <a:latin typeface="Cantarell" panose="020005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2644457"/>
            <a:ext cx="32403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0" dirty="0" smtClean="0">
                <a:latin typeface="Cantarell" panose="02000503000000000000" pitchFamily="2" charset="0"/>
              </a:rPr>
              <a:t>0:01-0:07 </a:t>
            </a:r>
            <a:r>
              <a:rPr lang="en-US" sz="1600" i="0" dirty="0">
                <a:latin typeface="Cantarell" panose="02000503000000000000" pitchFamily="2" charset="0"/>
              </a:rPr>
              <a:t>(+ at </a:t>
            </a:r>
            <a:r>
              <a:rPr lang="en-US" sz="1600" i="0" dirty="0" smtClean="0">
                <a:latin typeface="Cantarell" panose="02000503000000000000" pitchFamily="2" charset="0"/>
              </a:rPr>
              <a:t>1:17) 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0:07-0:19 </a:t>
            </a:r>
            <a:r>
              <a:rPr lang="en-US" sz="1600" i="0" dirty="0" smtClean="0">
                <a:latin typeface="Cantarell" panose="02000503000000000000" pitchFamily="2" charset="0"/>
              </a:rPr>
              <a:t>(+ at 0:20, 1:20) 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0:34-0:40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0:40-0:53 </a:t>
            </a:r>
            <a:r>
              <a:rPr lang="en-US" sz="1600" i="0" dirty="0" smtClean="0">
                <a:latin typeface="Cantarell" panose="02000503000000000000" pitchFamily="2" charset="0"/>
              </a:rPr>
              <a:t>(+ at 0:54)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1:07-1:13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1:14-1:17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1:34-1:39</a:t>
            </a:r>
          </a:p>
          <a:p>
            <a:r>
              <a:rPr lang="en-US" sz="2200" i="0" dirty="0" smtClean="0">
                <a:latin typeface="Cantarell" panose="02000503000000000000" pitchFamily="2" charset="0"/>
              </a:rPr>
              <a:t>1:40</a:t>
            </a:r>
            <a:endParaRPr lang="en-GB" sz="2200" i="0" dirty="0">
              <a:latin typeface="Cantarell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247255"/>
            <a:ext cx="254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ntarell" panose="02000503000000000000" pitchFamily="2" charset="0"/>
              </a:rPr>
              <a:t>Aesthesic</a:t>
            </a:r>
            <a:r>
              <a:rPr lang="en-US" sz="2000" i="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ntarell" panose="02000503000000000000" pitchFamily="2" charset="0"/>
              </a:rPr>
              <a:t> label</a:t>
            </a:r>
            <a:endParaRPr lang="en-GB" sz="2000" i="0" u="sng" dirty="0">
              <a:solidFill>
                <a:schemeClr val="bg2">
                  <a:lumMod val="20000"/>
                  <a:lumOff val="8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236802"/>
            <a:ext cx="254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ntarell" panose="02000503000000000000" pitchFamily="2" charset="0"/>
              </a:rPr>
              <a:t>Timecode location</a:t>
            </a:r>
            <a:endParaRPr lang="en-GB" sz="2000" i="0" u="sng" dirty="0">
              <a:solidFill>
                <a:schemeClr val="bg2">
                  <a:lumMod val="20000"/>
                  <a:lumOff val="80000"/>
                </a:schemeClr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940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</a:rPr>
              <a:t>Why are VVAs useful? </a:t>
            </a:r>
            <a:endParaRPr lang="en-GB" sz="3200" dirty="0">
              <a:latin typeface="Cantarell" panose="020005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480" y="6428184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1" y="1052736"/>
            <a:ext cx="87484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1. They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help solve the problem of music’s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intrinsically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alogogenic</a:t>
            </a:r>
            <a:r>
              <a:rPr lang="en-US" sz="24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(=not conducive to </a:t>
            </a:r>
            <a:r>
              <a:rPr lang="en-US" sz="20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verbalisation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nature in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institutionalised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tradition of knowledge where the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Word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ὁ λόγος)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king </a:t>
            </a:r>
            <a:r>
              <a:rPr lang="en-US" sz="20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(see §4 and end of presentation)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6" y="2850059"/>
            <a:ext cx="87484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They can help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solve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important problem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structural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denotation in music —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poïetic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aesthesic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3942348"/>
            <a:ext cx="882047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3. They can help provide descriptors for parameters of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expression sidelined by conventional music theory, </a:t>
            </a: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e.g.</a:t>
            </a:r>
            <a:b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timbre, aural space, vocal persona </a:t>
            </a:r>
            <a:r>
              <a:rPr lang="en-US" sz="20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(now)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6" y="5416768"/>
            <a:ext cx="88204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4. They help counteract conventional fixation on ‘emotion’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and ‘body’ as music’s main semiotic content </a:t>
            </a:r>
            <a:r>
              <a:rPr lang="en-US" sz="20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(after §3)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016" y="3939496"/>
            <a:ext cx="8748464" cy="131758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731" y="2983830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i="0" kern="0" dirty="0" smtClean="0">
                <a:latin typeface="Cantarell" panose="02000503000000000000" pitchFamily="2" charset="0"/>
              </a:rPr>
              <a:t>Parameters of musical expression</a:t>
            </a:r>
            <a:endParaRPr lang="en-GB" sz="3600" i="0" kern="0" dirty="0"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3127192"/>
            <a:ext cx="7128792" cy="590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6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48680"/>
            <a:ext cx="7772400" cy="792162"/>
          </a:xfrm>
          <a:noFill/>
        </p:spPr>
        <p:txBody>
          <a:bodyPr/>
          <a:lstStyle/>
          <a:p>
            <a:r>
              <a:rPr lang="en-US" sz="2400" dirty="0" smtClean="0">
                <a:latin typeface="Cantarell" panose="02000503000000000000" pitchFamily="2" charset="0"/>
              </a:rPr>
              <a:t>Parameters of musical expression and storage media</a:t>
            </a:r>
            <a:r>
              <a:rPr lang="en-US" dirty="0" smtClean="0">
                <a:latin typeface="Cantarell" panose="02000503000000000000" pitchFamily="2" charset="0"/>
              </a:rPr>
              <a:t> 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827088" y="1340172"/>
            <a:ext cx="19446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u="sng" dirty="0">
                <a:latin typeface="Cantarell" panose="02000503000000000000" pitchFamily="2" charset="0"/>
              </a:rPr>
              <a:t>Parameters</a:t>
            </a: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3419475" y="1340172"/>
            <a:ext cx="19446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 u="sng" dirty="0">
                <a:latin typeface="Cantarell" panose="02000503000000000000" pitchFamily="2" charset="0"/>
              </a:rPr>
              <a:t>Notation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5651500" y="1327472"/>
            <a:ext cx="33131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i="0" u="sng" dirty="0" err="1">
                <a:latin typeface="Cantarell" panose="02000503000000000000" pitchFamily="2" charset="0"/>
              </a:rPr>
              <a:t>HiFi</a:t>
            </a:r>
            <a:r>
              <a:rPr lang="en-US" sz="2400" i="0" u="sng" dirty="0">
                <a:latin typeface="Cantarell" panose="02000503000000000000" pitchFamily="2" charset="0"/>
              </a:rPr>
              <a:t> stereo recording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827088" y="1987872"/>
            <a:ext cx="2952824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Tonality </a:t>
            </a:r>
            <a:r>
              <a:rPr lang="en-US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(pitch, register, melody</a:t>
            </a:r>
            <a:r>
              <a:rPr lang="en-US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, harmony, etc.)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827088" y="2924497"/>
            <a:ext cx="3024832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chemeClr val="accent2"/>
                </a:solidFill>
                <a:latin typeface="Cantarell" panose="02000503000000000000" pitchFamily="2" charset="0"/>
              </a:rPr>
              <a:t>Timing </a:t>
            </a:r>
            <a:r>
              <a:rPr lang="en-US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(tempo</a:t>
            </a:r>
            <a:r>
              <a:rPr lang="en-US" sz="1800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, surface rate, </a:t>
            </a:r>
            <a:r>
              <a:rPr lang="en-US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rhythm, </a:t>
            </a:r>
            <a:r>
              <a:rPr lang="en-US" sz="1800" i="0" dirty="0" err="1">
                <a:solidFill>
                  <a:schemeClr val="accent2"/>
                </a:solidFill>
                <a:latin typeface="Cantarell" panose="02000503000000000000" pitchFamily="2" charset="0"/>
              </a:rPr>
              <a:t>metre</a:t>
            </a:r>
            <a:r>
              <a:rPr lang="en-US" sz="1800" i="0" dirty="0">
                <a:solidFill>
                  <a:schemeClr val="accent2"/>
                </a:solidFill>
                <a:latin typeface="Cantarell" panose="02000503000000000000" pitchFamily="2" charset="0"/>
              </a:rPr>
              <a:t>, etc.)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827088" y="3919860"/>
            <a:ext cx="2376487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</a:rPr>
              <a:t>Loudness </a:t>
            </a:r>
            <a:r>
              <a:rPr lang="en-US" sz="1800" i="0" dirty="0" smtClean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</a:rPr>
              <a:t>(dynamics, volume</a:t>
            </a:r>
            <a:r>
              <a:rPr lang="en-US" sz="1800" i="0" dirty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</a:rPr>
              <a:t>, accentuation, etc.)</a:t>
            </a:r>
          </a:p>
        </p:txBody>
      </p: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827088" y="5085085"/>
            <a:ext cx="2376487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solidFill>
                  <a:srgbClr val="FF0000"/>
                </a:solidFill>
                <a:latin typeface="Cantarell" panose="02000503000000000000" pitchFamily="2" charset="0"/>
              </a:rPr>
              <a:t>Timbre </a:t>
            </a:r>
            <a:r>
              <a:rPr lang="en-US" sz="1800" i="0" dirty="0">
                <a:solidFill>
                  <a:srgbClr val="FF0000"/>
                </a:solidFill>
                <a:latin typeface="Cantarell" panose="02000503000000000000" pitchFamily="2" charset="0"/>
              </a:rPr>
              <a:t>(incl. instrumentation, articulation)</a:t>
            </a:r>
          </a:p>
        </p:txBody>
      </p:sp>
      <p:sp>
        <p:nvSpPr>
          <p:cNvPr id="257036" name="AutoShape 12"/>
          <p:cNvSpPr>
            <a:spLocks noChangeArrowheads="1"/>
          </p:cNvSpPr>
          <p:nvPr/>
        </p:nvSpPr>
        <p:spPr bwMode="auto">
          <a:xfrm>
            <a:off x="4211638" y="2059310"/>
            <a:ext cx="431800" cy="36036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7" name="AutoShape 13"/>
          <p:cNvSpPr>
            <a:spLocks noChangeArrowheads="1"/>
          </p:cNvSpPr>
          <p:nvPr/>
        </p:nvSpPr>
        <p:spPr bwMode="auto">
          <a:xfrm>
            <a:off x="7019925" y="1987872"/>
            <a:ext cx="576263" cy="577850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8" name="AutoShape 14"/>
          <p:cNvSpPr>
            <a:spLocks noChangeArrowheads="1"/>
          </p:cNvSpPr>
          <p:nvPr/>
        </p:nvSpPr>
        <p:spPr bwMode="auto">
          <a:xfrm>
            <a:off x="7019925" y="2997522"/>
            <a:ext cx="647700" cy="5032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39" name="AutoShape 15"/>
          <p:cNvSpPr>
            <a:spLocks noChangeArrowheads="1"/>
          </p:cNvSpPr>
          <p:nvPr/>
        </p:nvSpPr>
        <p:spPr bwMode="auto">
          <a:xfrm>
            <a:off x="7019925" y="4150047"/>
            <a:ext cx="647700" cy="503238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0" name="AutoShape 16"/>
          <p:cNvSpPr>
            <a:spLocks noChangeArrowheads="1"/>
          </p:cNvSpPr>
          <p:nvPr/>
        </p:nvSpPr>
        <p:spPr bwMode="auto">
          <a:xfrm>
            <a:off x="7019925" y="5227960"/>
            <a:ext cx="647700" cy="504825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1" name="AutoShape 17"/>
          <p:cNvSpPr>
            <a:spLocks noChangeArrowheads="1"/>
          </p:cNvSpPr>
          <p:nvPr/>
        </p:nvSpPr>
        <p:spPr bwMode="auto">
          <a:xfrm>
            <a:off x="4356100" y="3068960"/>
            <a:ext cx="215900" cy="287337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2" name="AutoShape 18"/>
          <p:cNvSpPr>
            <a:spLocks noChangeArrowheads="1"/>
          </p:cNvSpPr>
          <p:nvPr/>
        </p:nvSpPr>
        <p:spPr bwMode="auto">
          <a:xfrm>
            <a:off x="4427538" y="4364360"/>
            <a:ext cx="144462" cy="142875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3" name="AutoShape 19"/>
          <p:cNvSpPr>
            <a:spLocks noChangeArrowheads="1"/>
          </p:cNvSpPr>
          <p:nvPr/>
        </p:nvSpPr>
        <p:spPr bwMode="auto">
          <a:xfrm>
            <a:off x="4427538" y="5516885"/>
            <a:ext cx="73025" cy="71437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827088" y="6237610"/>
            <a:ext cx="23764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Spatiality</a:t>
            </a:r>
            <a:endParaRPr lang="en-US" sz="1800" i="0" dirty="0">
              <a:solidFill>
                <a:srgbClr val="FF0000"/>
              </a:solidFill>
              <a:latin typeface="Cantarell" panose="02000503000000000000" pitchFamily="2" charset="0"/>
            </a:endParaRPr>
          </a:p>
        </p:txBody>
      </p:sp>
      <p:sp>
        <p:nvSpPr>
          <p:cNvPr id="257045" name="AutoShape 21"/>
          <p:cNvSpPr>
            <a:spLocks noChangeArrowheads="1"/>
          </p:cNvSpPr>
          <p:nvPr/>
        </p:nvSpPr>
        <p:spPr bwMode="auto">
          <a:xfrm>
            <a:off x="7164387" y="6237611"/>
            <a:ext cx="503237" cy="430212"/>
          </a:xfrm>
          <a:prstGeom prst="star5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57046" name="AutoShape 22"/>
          <p:cNvSpPr>
            <a:spLocks noChangeArrowheads="1"/>
          </p:cNvSpPr>
          <p:nvPr/>
        </p:nvSpPr>
        <p:spPr bwMode="auto">
          <a:xfrm>
            <a:off x="4427538" y="6382072"/>
            <a:ext cx="73025" cy="71438"/>
          </a:xfrm>
          <a:prstGeom prst="star5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411685" y="5157266"/>
            <a:ext cx="223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+ vocal persona</a:t>
            </a:r>
            <a:endParaRPr lang="en-GB" sz="2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411685" y="5227960"/>
            <a:ext cx="1944415" cy="2889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731731" y="4462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(1)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349679" y="188313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9" grpId="0"/>
      <p:bldP spid="257030" grpId="0"/>
      <p:bldP spid="257031" grpId="0"/>
      <p:bldP spid="257032" grpId="0"/>
      <p:bldP spid="257033" grpId="0"/>
      <p:bldP spid="257034" grpId="0"/>
      <p:bldP spid="257035" grpId="0"/>
      <p:bldP spid="257044" grpId="0"/>
      <p:bldP spid="2" grpId="0"/>
      <p:bldP spid="3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69863"/>
            <a:ext cx="7772400" cy="442913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</a:rPr>
              <a:t>Vocal persona </a:t>
            </a:r>
            <a:r>
              <a:rPr lang="en-US" sz="2400" dirty="0" smtClean="0">
                <a:latin typeface="Cantarell" panose="02000503000000000000" pitchFamily="2" charset="0"/>
              </a:rPr>
              <a:t>(quote)*</a:t>
            </a:r>
            <a:endParaRPr lang="en-GB" sz="2400" dirty="0" smtClean="0">
              <a:solidFill>
                <a:schemeClr val="tx1">
                  <a:lumMod val="9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611188" y="1595040"/>
            <a:ext cx="7632700" cy="41549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0" dirty="0" smtClean="0">
                <a:latin typeface="Cantarell" panose="02000503000000000000" pitchFamily="2" charset="0"/>
              </a:rPr>
              <a:t>‘[</a:t>
            </a:r>
            <a:r>
              <a:rPr lang="en-GB" sz="2400" i="0" dirty="0">
                <a:latin typeface="Cantarell" panose="02000503000000000000" pitchFamily="2" charset="0"/>
              </a:rPr>
              <a:t>L]</a:t>
            </a:r>
            <a:r>
              <a:rPr lang="en-GB" sz="2400" i="0" dirty="0" err="1">
                <a:latin typeface="Cantarell" panose="02000503000000000000" pitchFamily="2" charset="0"/>
              </a:rPr>
              <a:t>isteners</a:t>
            </a:r>
            <a:r>
              <a:rPr lang="en-GB" sz="2400" i="0" dirty="0">
                <a:latin typeface="Cantarell" panose="02000503000000000000" pitchFamily="2" charset="0"/>
              </a:rPr>
              <a:t> who hear voice samples can infer the speaker’s socio-economic status…, personality traits,… and emotional and mental state… </a:t>
            </a:r>
          </a:p>
          <a:p>
            <a:pPr>
              <a:spcBef>
                <a:spcPct val="50000"/>
              </a:spcBef>
            </a:pPr>
            <a:r>
              <a:rPr lang="en-GB" sz="2400" i="0" dirty="0">
                <a:latin typeface="Cantarell" panose="02000503000000000000" pitchFamily="2" charset="0"/>
              </a:rPr>
              <a:t>Listeners exposed to voice samples are also capable of estimating the age, height, and weight of speakers with the same degree of accuracy achieved by examining photographs… </a:t>
            </a:r>
          </a:p>
          <a:p>
            <a:pPr>
              <a:spcBef>
                <a:spcPct val="50000"/>
              </a:spcBef>
            </a:pPr>
            <a:r>
              <a:rPr lang="en-GB" sz="2400" i="0" dirty="0">
                <a:latin typeface="Cantarell" panose="02000503000000000000" pitchFamily="2" charset="0"/>
              </a:rPr>
              <a:t>Independent </a:t>
            </a:r>
            <a:r>
              <a:rPr lang="en-GB" sz="2400" i="0" dirty="0" err="1">
                <a:latin typeface="Cantarell" panose="02000503000000000000" pitchFamily="2" charset="0"/>
              </a:rPr>
              <a:t>raters</a:t>
            </a:r>
            <a:r>
              <a:rPr lang="en-GB" sz="2400" i="0" dirty="0">
                <a:latin typeface="Cantarell" panose="02000503000000000000" pitchFamily="2" charset="0"/>
              </a:rPr>
              <a:t> are also capable of matching a speaker’s voice with the person’s photograph over 75% of the time.’ 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915816" y="5771852"/>
            <a:ext cx="5256212" cy="8255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0" dirty="0" smtClean="0">
                <a:solidFill>
                  <a:schemeClr val="tx2"/>
                </a:solidFill>
                <a:latin typeface="Tahoma" pitchFamily="34" charset="0"/>
              </a:rPr>
              <a:t>*</a:t>
            </a:r>
            <a:r>
              <a:rPr lang="en-US" sz="1600" i="0" dirty="0" smtClean="0">
                <a:latin typeface="Tahoma" pitchFamily="34" charset="0"/>
              </a:rPr>
              <a:t> Hughes</a:t>
            </a:r>
            <a:r>
              <a:rPr lang="en-US" sz="1600" i="0" dirty="0">
                <a:latin typeface="Tahoma" pitchFamily="34" charset="0"/>
              </a:rPr>
              <a:t>,</a:t>
            </a:r>
            <a:r>
              <a:rPr lang="en-GB" sz="1600" i="0" dirty="0">
                <a:latin typeface="Tahoma" pitchFamily="34" charset="0"/>
              </a:rPr>
              <a:t> Susan M et al. (2004). </a:t>
            </a:r>
            <a:br>
              <a:rPr lang="en-GB" sz="1600" i="0" dirty="0">
                <a:latin typeface="Tahoma" pitchFamily="34" charset="0"/>
              </a:rPr>
            </a:br>
            <a:r>
              <a:rPr lang="en-GB" sz="1600" i="0" dirty="0">
                <a:latin typeface="Tahoma" pitchFamily="34" charset="0"/>
              </a:rPr>
              <a:t>‘Ratings of voice attractiveness predict sexual </a:t>
            </a:r>
            <a:r>
              <a:rPr lang="en-GB" sz="1600" i="0" dirty="0" err="1">
                <a:latin typeface="Tahoma" pitchFamily="34" charset="0"/>
              </a:rPr>
              <a:t>behavior</a:t>
            </a:r>
            <a:r>
              <a:rPr lang="en-GB" sz="1600" i="0" dirty="0">
                <a:latin typeface="Tahoma" pitchFamily="34" charset="0"/>
              </a:rPr>
              <a:t>’. </a:t>
            </a:r>
            <a:r>
              <a:rPr lang="en-GB" sz="1600" dirty="0">
                <a:latin typeface="Tahoma" pitchFamily="34" charset="0"/>
              </a:rPr>
              <a:t>Evolution and Human </a:t>
            </a:r>
            <a:r>
              <a:rPr lang="en-GB" sz="1600" dirty="0" err="1">
                <a:latin typeface="Tahoma" pitchFamily="34" charset="0"/>
              </a:rPr>
              <a:t>Behavior</a:t>
            </a:r>
            <a:r>
              <a:rPr lang="en-GB" sz="1600" i="0" dirty="0">
                <a:latin typeface="Tahoma" pitchFamily="34" charset="0"/>
              </a:rPr>
              <a:t>, 25: 295–304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731" y="4462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(2)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349679" y="188313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99448" y="6248400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4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4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4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244741" grpId="0" build="p"/>
      <p:bldP spid="244742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85" y="1214121"/>
            <a:ext cx="8532440" cy="702711"/>
          </a:xfrm>
        </p:spPr>
        <p:txBody>
          <a:bodyPr/>
          <a:lstStyle/>
          <a:p>
            <a:r>
              <a:rPr lang="en-US" sz="3000" dirty="0" smtClean="0">
                <a:latin typeface="Cantarell" panose="02000503000000000000" pitchFamily="2" charset="0"/>
                <a:cs typeface="Tahoma" pitchFamily="34" charset="0"/>
              </a:rPr>
              <a:t>If these are answers what are the questions? </a:t>
            </a:r>
            <a:endParaRPr lang="en-GB" sz="300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44586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i="0" dirty="0" smtClean="0">
                <a:latin typeface="Tahoma" pitchFamily="34" charset="0"/>
                <a:cs typeface="Tahoma" pitchFamily="34" charset="0"/>
              </a:rPr>
              <a:t> 4½ </a:t>
            </a:r>
            <a:endParaRPr lang="en-GB" sz="44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326031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i="0" dirty="0" smtClean="0">
                <a:latin typeface="Tahoma" pitchFamily="34" charset="0"/>
                <a:cs typeface="Tahoma" pitchFamily="34" charset="0"/>
              </a:rPr>
              <a:t> 50%</a:t>
            </a:r>
            <a:endParaRPr lang="en-GB" sz="40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2042845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  <a:t>hours of music heard daily by the average citizen of the urban West</a:t>
            </a:r>
            <a:r>
              <a:rPr lang="en-US" sz="2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*</a:t>
            </a:r>
            <a:endParaRPr lang="en-GB" sz="2800" i="0" dirty="0">
              <a:solidFill>
                <a:srgbClr val="FF9966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647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i="0" dirty="0" smtClean="0">
                <a:latin typeface="Tahoma" pitchFamily="34" charset="0"/>
                <a:cs typeface="Tahoma" pitchFamily="34" charset="0"/>
              </a:rPr>
              <a:t> $3½</a:t>
            </a:r>
            <a:endParaRPr lang="en-GB" sz="40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241829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  <a:t>proportion of daily music dose heard</a:t>
            </a:r>
            <a:b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  <a:t>in conjunction with moving images</a:t>
            </a:r>
            <a:r>
              <a:rPr lang="en-US" sz="28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*</a:t>
            </a:r>
            <a: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endParaRPr lang="en-GB" sz="28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328" y="4491117"/>
            <a:ext cx="615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latin typeface="Cantarell" panose="02000503000000000000" pitchFamily="2" charset="0"/>
                <a:cs typeface="Tahoma" pitchFamily="34" charset="0"/>
              </a:rPr>
              <a:t>amount spent daily on music by average citizen of the urban West</a:t>
            </a:r>
            <a:r>
              <a:rPr lang="en-US" sz="28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*</a:t>
            </a:r>
            <a:endParaRPr lang="en-GB" sz="2800" i="0" dirty="0">
              <a:solidFill>
                <a:schemeClr val="accent5">
                  <a:lumMod val="75000"/>
                </a:schemeClr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0648" y="596862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9966"/>
                </a:solidFill>
              </a:rPr>
              <a:t>*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For details see </a:t>
            </a:r>
            <a:r>
              <a:rPr lang="en-US" sz="180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Music’s Meanings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, chapter 1 </a:t>
            </a:r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(pp. </a:t>
            </a:r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35-41)</a:t>
            </a:r>
            <a:endParaRPr lang="en-GB" sz="1400" i="0" dirty="0">
              <a:solidFill>
                <a:srgbClr val="FF9966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17240"/>
            <a:ext cx="352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but first …..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1" grpId="0"/>
      <p:bldP spid="12" grpId="0"/>
      <p:bldP spid="13" grpId="0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4830"/>
            <a:ext cx="7772400" cy="515938"/>
          </a:xfrm>
        </p:spPr>
        <p:txBody>
          <a:bodyPr/>
          <a:lstStyle/>
          <a:p>
            <a:r>
              <a:rPr lang="en-US" sz="2800" b="1" dirty="0" smtClean="0">
                <a:latin typeface="Cantarell" panose="02000503000000000000" pitchFamily="2" charset="0"/>
              </a:rPr>
              <a:t>Vocal persona descriptions </a:t>
            </a:r>
            <a:r>
              <a:rPr lang="en-US" sz="2000" dirty="0" smtClean="0">
                <a:latin typeface="Cantarell" panose="02000503000000000000" pitchFamily="2" charset="0"/>
              </a:rPr>
              <a:t>(quotes)</a:t>
            </a:r>
            <a:endParaRPr lang="en-GB" sz="2000" dirty="0" smtClean="0">
              <a:latin typeface="Cantarell" panose="02000503000000000000" pitchFamily="2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684213" y="1855441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hard-edged</a:t>
            </a:r>
            <a:r>
              <a:rPr lang="en-US" sz="2000" i="0" dirty="0">
                <a:latin typeface="Tahoma" pitchFamily="34" charset="0"/>
              </a:rPr>
              <a:t> sexual exuberance</a:t>
            </a:r>
            <a:endParaRPr lang="en-GB" sz="2000" i="0" dirty="0">
              <a:latin typeface="Tahoma" pitchFamily="34" charset="0"/>
            </a:endParaRP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84213" y="2504728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impish chirp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682625" y="3115916"/>
            <a:ext cx="37449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Barbie dolls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684213" y="3690591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cuddly vocal personality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682625" y="4195416"/>
            <a:ext cx="49688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nervous teenage male, fearful of rejection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684213" y="4808191"/>
            <a:ext cx="374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angry </a:t>
            </a:r>
            <a:r>
              <a:rPr lang="en-US" sz="2000" i="0" dirty="0" err="1">
                <a:latin typeface="Cantarell" panose="02000503000000000000" pitchFamily="2" charset="0"/>
              </a:rPr>
              <a:t>smurf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84213" y="5455891"/>
            <a:ext cx="511175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0" dirty="0">
                <a:latin typeface="Cantarell" panose="02000503000000000000" pitchFamily="2" charset="0"/>
              </a:rPr>
              <a:t>Western mythical girl/woman, heartbroken</a:t>
            </a:r>
            <a:br>
              <a:rPr lang="en-US" sz="2000" i="0" dirty="0">
                <a:latin typeface="Cantarell" panose="02000503000000000000" pitchFamily="2" charset="0"/>
              </a:rPr>
            </a:br>
            <a:r>
              <a:rPr lang="en-US" sz="2000" i="0" dirty="0">
                <a:latin typeface="Cantarell" panose="02000503000000000000" pitchFamily="2" charset="0"/>
              </a:rPr>
              <a:t>yet resilient and entirely feminine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6156325" y="2071341"/>
            <a:ext cx="2376488" cy="3743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Eminem</a:t>
            </a:r>
          </a:p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Wilson Philips</a:t>
            </a:r>
          </a:p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Linda Ronstadt</a:t>
            </a:r>
          </a:p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Buddy Holly</a:t>
            </a:r>
          </a:p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Chaka Khan</a:t>
            </a:r>
          </a:p>
          <a:p>
            <a:pPr>
              <a:spcBef>
                <a:spcPct val="50000"/>
              </a:spcBef>
            </a:pPr>
            <a:r>
              <a:rPr lang="en-US" sz="2400" i="0" dirty="0" err="1">
                <a:latin typeface="Tekton Pro" pitchFamily="34" charset="0"/>
              </a:rPr>
              <a:t>Katryna</a:t>
            </a:r>
            <a:r>
              <a:rPr lang="en-US" sz="2400" i="0" dirty="0">
                <a:latin typeface="Tekton Pro" pitchFamily="34" charset="0"/>
              </a:rPr>
              <a:t> (</a:t>
            </a:r>
            <a:r>
              <a:rPr lang="en-US" sz="2400" i="0" dirty="0" err="1">
                <a:latin typeface="Tekton Pro" pitchFamily="34" charset="0"/>
              </a:rPr>
              <a:t>Nields</a:t>
            </a:r>
            <a:r>
              <a:rPr lang="en-US" sz="2400" i="0" dirty="0">
                <a:latin typeface="Tekton Pro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i="0" dirty="0">
                <a:latin typeface="Tekton Pro" pitchFamily="34" charset="0"/>
              </a:rPr>
              <a:t>Beverly Sill</a:t>
            </a:r>
            <a:endParaRPr lang="en-GB" sz="2400" i="0" dirty="0">
              <a:latin typeface="Tekton Pro" pitchFamily="34" charset="0"/>
            </a:endParaRPr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4284663" y="2071341"/>
            <a:ext cx="1655762" cy="2160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2124075" y="2720628"/>
            <a:ext cx="4032250" cy="23034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V="1">
            <a:off x="2195513" y="2863503"/>
            <a:ext cx="4032250" cy="5032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3492500" y="3944591"/>
            <a:ext cx="2735263" cy="15843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V="1">
            <a:off x="5580063" y="3944591"/>
            <a:ext cx="647700" cy="431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79" name="Line 19"/>
          <p:cNvSpPr>
            <a:spLocks noChangeShapeType="1"/>
          </p:cNvSpPr>
          <p:nvPr/>
        </p:nvSpPr>
        <p:spPr bwMode="auto">
          <a:xfrm flipV="1">
            <a:off x="2339975" y="2287241"/>
            <a:ext cx="3887788" cy="26654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 flipV="1">
            <a:off x="4500563" y="3439766"/>
            <a:ext cx="1727200" cy="20161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31731" y="-2738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(3)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49679" y="116305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7119" y="6273726"/>
            <a:ext cx="612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Play video ‘79 different vocal personas in 17½ minutes’. 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5" y="1413084"/>
            <a:ext cx="542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Vocal persona </a:t>
            </a:r>
            <a:r>
              <a:rPr lang="en-US" sz="1800" i="0" dirty="0" err="1" smtClean="0">
                <a:solidFill>
                  <a:schemeClr val="tx2"/>
                </a:solidFill>
                <a:latin typeface="Cantarell" panose="02000503000000000000" pitchFamily="2" charset="0"/>
              </a:rPr>
              <a:t>characterisations</a:t>
            </a:r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 corresponding to</a:t>
            </a:r>
            <a:endParaRPr lang="en-GB" sz="1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412776"/>
            <a:ext cx="2494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900" i="0" dirty="0" smtClean="0">
                <a:solidFill>
                  <a:schemeClr val="tx2"/>
                </a:solidFill>
                <a:latin typeface="Tekton Pro" panose="020F0603020208020904" pitchFamily="34" charset="0"/>
              </a:rPr>
              <a:t>which of these artists?</a:t>
            </a:r>
            <a:endParaRPr lang="en-GB" sz="1900" i="0" dirty="0">
              <a:solidFill>
                <a:schemeClr val="tx2"/>
              </a:solidFill>
              <a:latin typeface="Tekton Pro" panose="020F06030202080209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5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5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5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5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5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5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5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750"/>
                            </p:stCondLst>
                            <p:childTnLst>
                              <p:par>
                                <p:cTn id="1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  <p:bldP spid="245765" grpId="0"/>
      <p:bldP spid="245766" grpId="0"/>
      <p:bldP spid="245767" grpId="0"/>
      <p:bldP spid="245768" grpId="0"/>
      <p:bldP spid="245769" grpId="0"/>
      <p:bldP spid="245770" grpId="0"/>
      <p:bldP spid="245771" grpId="0" build="p"/>
      <p:bldP spid="245773" grpId="0" animBg="1"/>
      <p:bldP spid="245775" grpId="0" animBg="1"/>
      <p:bldP spid="245776" grpId="0" animBg="1"/>
      <p:bldP spid="245777" grpId="0" animBg="1"/>
      <p:bldP spid="245778" grpId="0" animBg="1"/>
      <p:bldP spid="245779" grpId="0" animBg="1"/>
      <p:bldP spid="245780" grpId="0" animBg="1"/>
      <p:bldP spid="18" grpId="0"/>
      <p:bldP spid="19" grpId="0" animBg="1"/>
      <p:bldP spid="2" grpId="0"/>
      <p:bldP spid="3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2823"/>
            <a:ext cx="7772400" cy="587375"/>
          </a:xfrm>
        </p:spPr>
        <p:txBody>
          <a:bodyPr/>
          <a:lstStyle/>
          <a:p>
            <a:r>
              <a:rPr lang="en-US" sz="2800" dirty="0" smtClean="0">
                <a:latin typeface="Cantarell" panose="02000503000000000000" pitchFamily="2" charset="0"/>
              </a:rPr>
              <a:t>General types of vocal descriptor</a:t>
            </a:r>
            <a:endParaRPr lang="en-GB" sz="2800" dirty="0" smtClean="0">
              <a:latin typeface="Cantarell" panose="02000503000000000000" pitchFamily="2" charset="0"/>
            </a:endParaRP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755650" y="1916832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err="1">
                <a:solidFill>
                  <a:schemeClr val="accent2"/>
                </a:solidFill>
                <a:latin typeface="Cantarell" panose="02000503000000000000" pitchFamily="2" charset="0"/>
              </a:rPr>
              <a:t>poïetic</a:t>
            </a:r>
            <a:endParaRPr lang="en-GB" sz="2400" b="1" i="0" dirty="0">
              <a:solidFill>
                <a:schemeClr val="accent2"/>
              </a:solidFill>
              <a:latin typeface="Cantarell" panose="02000503000000000000" pitchFamily="2" charset="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755650" y="3505771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</a:rPr>
              <a:t>acoustic</a:t>
            </a:r>
            <a:endParaRPr lang="en-GB" sz="2400" b="1" i="0" dirty="0">
              <a:solidFill>
                <a:schemeClr val="tx1">
                  <a:lumMod val="8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755650" y="4797152"/>
            <a:ext cx="187166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 err="1">
                <a:solidFill>
                  <a:srgbClr val="FF0000"/>
                </a:solidFill>
                <a:latin typeface="Cantarell" panose="02000503000000000000" pitchFamily="2" charset="0"/>
              </a:rPr>
              <a:t>aesthesic</a:t>
            </a:r>
            <a:endParaRPr lang="en-GB" sz="2400" b="1" i="0" dirty="0">
              <a:solidFill>
                <a:srgbClr val="FF0000"/>
              </a:solidFill>
              <a:latin typeface="Cantarell" panose="02000503000000000000" pitchFamily="2" charset="0"/>
            </a:endParaRP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2411413" y="1916832"/>
            <a:ext cx="5329237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how sounds are produced: breathing, control, projection, register, posture,</a:t>
            </a:r>
            <a:br>
              <a:rPr lang="en-US" sz="2400" i="0" dirty="0">
                <a:latin typeface="Cantarell" panose="02000503000000000000" pitchFamily="2" charset="0"/>
              </a:rPr>
            </a:br>
            <a:r>
              <a:rPr lang="en-US" sz="2400" i="0" dirty="0">
                <a:latin typeface="Cantarell" panose="02000503000000000000" pitchFamily="2" charset="0"/>
              </a:rPr>
              <a:t>nose, head, chest, diaphragm, etc.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2411413" y="3501008"/>
            <a:ext cx="59055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volume, dynamics, intensity, partials,</a:t>
            </a:r>
            <a:br>
              <a:rPr lang="en-US" sz="2400" i="0" dirty="0">
                <a:latin typeface="Cantarell" panose="02000503000000000000" pitchFamily="2" charset="0"/>
              </a:rPr>
            </a:br>
            <a:r>
              <a:rPr lang="en-US" sz="2400" i="0" dirty="0">
                <a:latin typeface="Cantarell" panose="02000503000000000000" pitchFamily="2" charset="0"/>
              </a:rPr>
              <a:t>transients, fundamentals, amplitude, etc.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auto">
          <a:xfrm>
            <a:off x="2411413" y="4797152"/>
            <a:ext cx="5329237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perceived traits: sound descriptors,</a:t>
            </a:r>
            <a:br>
              <a:rPr lang="en-US" sz="2400" i="0" dirty="0">
                <a:latin typeface="Cantarell" panose="02000503000000000000" pitchFamily="2" charset="0"/>
              </a:rPr>
            </a:br>
            <a:r>
              <a:rPr lang="en-US" sz="2400" i="0" dirty="0" err="1">
                <a:latin typeface="Cantarell" panose="02000503000000000000" pitchFamily="2" charset="0"/>
              </a:rPr>
              <a:t>transmodal</a:t>
            </a:r>
            <a:r>
              <a:rPr lang="en-US" sz="2400" i="0" dirty="0">
                <a:latin typeface="Cantarell" panose="02000503000000000000" pitchFamily="2" charset="0"/>
              </a:rPr>
              <a:t> metaphors, personae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1731" y="4462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(4)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349679" y="188313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60119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Chapter 10 (‘Vocal Persona’) in ‘Music’s Meanings’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/>
      <p:bldP spid="246789" grpId="0"/>
      <p:bldP spid="246790" grpId="0"/>
      <p:bldP spid="246791" grpId="0"/>
      <p:bldP spid="246792" grpId="0"/>
      <p:bldP spid="246793" grpId="0"/>
      <p:bldP spid="9" grpId="0"/>
      <p:bldP spid="10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658813"/>
          </a:xfrm>
        </p:spPr>
        <p:txBody>
          <a:bodyPr/>
          <a:lstStyle/>
          <a:p>
            <a:r>
              <a:rPr lang="en-US" sz="2800" dirty="0" err="1" smtClean="0">
                <a:latin typeface="Cantarell" panose="02000503000000000000" pitchFamily="2" charset="0"/>
              </a:rPr>
              <a:t>Aesthesic</a:t>
            </a:r>
            <a:r>
              <a:rPr lang="en-US" sz="2800" dirty="0" smtClean="0">
                <a:latin typeface="Cantarell" panose="02000503000000000000" pitchFamily="2" charset="0"/>
              </a:rPr>
              <a:t> voice description categories (1)</a:t>
            </a:r>
            <a:endParaRPr lang="en-GB" sz="2800" dirty="0" smtClean="0">
              <a:latin typeface="Cantarell" panose="02000503000000000000" pitchFamily="2" charset="0"/>
            </a:endParaRP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700338" y="1718916"/>
            <a:ext cx="316706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1. Sound descriptors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539750" y="2150716"/>
            <a:ext cx="7993063" cy="24272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 dirty="0">
                <a:latin typeface="Cantarell" panose="02000503000000000000" pitchFamily="2" charset="0"/>
              </a:rPr>
              <a:t>e.g. babble, bark, bawl, bellow, bleat, boom, chatter, chuckle, chirp, cluck, complain, cry, declaim, denounce, drone, exclaim, gasp, giggle, growl, grumble, gurgle, hoot, howl, hum, laugh, lilt, moan, mumble, mutter, proclaim, rasp, recite, roar, scream, shout, shriek, sigh, snarl, snigger, snort, sob, spit, splutter, squawk, squeak, stammer, stutter, wail, warble, weep, wheeze, whimper, whisper, whistle, whoop, yammer, yap, yell, yelp, etc.</a:t>
            </a:r>
          </a:p>
          <a:p>
            <a:pPr>
              <a:spcBef>
                <a:spcPct val="50000"/>
              </a:spcBef>
            </a:pPr>
            <a:r>
              <a:rPr lang="en-US" sz="1800" i="0" dirty="0">
                <a:latin typeface="Cantarell" panose="02000503000000000000" pitchFamily="2" charset="0"/>
              </a:rPr>
              <a:t>High-pitched,  low-pitched, deep, full-throated, gruff, breathy, husky, nasal, </a:t>
            </a:r>
            <a:r>
              <a:rPr lang="en-US" sz="1800" i="0" dirty="0" err="1">
                <a:latin typeface="Cantarell" panose="02000503000000000000" pitchFamily="2" charset="0"/>
              </a:rPr>
              <a:t>gutteral</a:t>
            </a:r>
            <a:r>
              <a:rPr lang="en-US" sz="1800" i="0" dirty="0">
                <a:latin typeface="Cantarell" panose="02000503000000000000" pitchFamily="2" charset="0"/>
              </a:rPr>
              <a:t>, distinct, indistinct, harsh, muffled, hoarse, shrill, monotone, etc.</a:t>
            </a:r>
            <a:endParaRPr lang="en-GB" dirty="0">
              <a:latin typeface="Cantarell" panose="02000503000000000000" pitchFamily="2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116013" y="4933603"/>
            <a:ext cx="66960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2. </a:t>
            </a:r>
            <a:r>
              <a:rPr lang="en-US" sz="2400" i="0" dirty="0" err="1">
                <a:latin typeface="Cantarell" panose="02000503000000000000" pitchFamily="2" charset="0"/>
              </a:rPr>
              <a:t>Transmodal</a:t>
            </a:r>
            <a:r>
              <a:rPr lang="en-US" sz="2400" i="0" dirty="0">
                <a:latin typeface="Cantarell" panose="02000503000000000000" pitchFamily="2" charset="0"/>
              </a:rPr>
              <a:t>  </a:t>
            </a:r>
            <a:r>
              <a:rPr lang="en-US" sz="1800" i="0" dirty="0">
                <a:latin typeface="Cantarell" panose="02000503000000000000" pitchFamily="2" charset="0"/>
              </a:rPr>
              <a:t>(</a:t>
            </a:r>
            <a:r>
              <a:rPr lang="en-US" sz="1800" i="0" dirty="0" err="1">
                <a:latin typeface="Cantarell" panose="02000503000000000000" pitchFamily="2" charset="0"/>
              </a:rPr>
              <a:t>anaphonic</a:t>
            </a:r>
            <a:r>
              <a:rPr lang="en-US" sz="1800" i="0" dirty="0">
                <a:latin typeface="Cantarell" panose="02000503000000000000" pitchFamily="2" charset="0"/>
              </a:rPr>
              <a:t>/</a:t>
            </a:r>
            <a:r>
              <a:rPr lang="en-US" sz="1800" i="0" dirty="0" err="1">
                <a:latin typeface="Cantarell" panose="02000503000000000000" pitchFamily="2" charset="0"/>
              </a:rPr>
              <a:t>synaesthetic</a:t>
            </a:r>
            <a:r>
              <a:rPr lang="en-US" sz="1800" i="0" dirty="0">
                <a:latin typeface="Cantarell" panose="02000503000000000000" pitchFamily="2" charset="0"/>
              </a:rPr>
              <a:t>)</a:t>
            </a:r>
            <a:r>
              <a:rPr lang="en-US" sz="2400" i="0" dirty="0">
                <a:latin typeface="Cantarell" panose="02000503000000000000" pitchFamily="2" charset="0"/>
              </a:rPr>
              <a:t> descriptors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611188" y="5390803"/>
            <a:ext cx="7993062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0" dirty="0">
                <a:latin typeface="Cantarell" panose="02000503000000000000" pitchFamily="2" charset="0"/>
              </a:rPr>
              <a:t>e.g. sweet, smooth, rough, rounded, sharp, angular, velvety, scratchy, piercing, clean, clear, shaky, wobbly, brassy, grainy, gravelly</a:t>
            </a:r>
            <a:r>
              <a:rPr lang="en-US" sz="1800" i="0" dirty="0" smtClean="0">
                <a:latin typeface="Cantarell" panose="02000503000000000000" pitchFamily="2" charset="0"/>
              </a:rPr>
              <a:t>, </a:t>
            </a:r>
            <a:r>
              <a:rPr lang="en-US" sz="1800" i="0" dirty="0" err="1" smtClean="0">
                <a:latin typeface="Cantarell" panose="02000503000000000000" pitchFamily="2" charset="0"/>
              </a:rPr>
              <a:t>etc</a:t>
            </a:r>
            <a:r>
              <a:rPr lang="en-US" sz="1800" i="0" dirty="0" smtClean="0">
                <a:latin typeface="Cantarell" panose="02000503000000000000" pitchFamily="2" charset="0"/>
              </a:rPr>
              <a:t>…. </a:t>
            </a:r>
            <a:endParaRPr lang="en-GB" dirty="0">
              <a:latin typeface="Cantarell" panose="020005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1731" y="44624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(5)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49679" y="188313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630002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Chapter 10 (‘Vocal Persona’) in ‘Music’s Meanings’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7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 build="p"/>
      <p:bldP spid="247814" grpId="0"/>
      <p:bldP spid="247815" grpId="0"/>
      <p:bldP spid="7" grpId="0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764704"/>
            <a:ext cx="7772400" cy="658813"/>
          </a:xfrm>
          <a:noFill/>
        </p:spPr>
        <p:txBody>
          <a:bodyPr/>
          <a:lstStyle/>
          <a:p>
            <a:r>
              <a:rPr lang="en-US" sz="2800" dirty="0" err="1" smtClean="0">
                <a:latin typeface="Cantarell" panose="02000503000000000000" pitchFamily="2" charset="0"/>
              </a:rPr>
              <a:t>Aesthesic</a:t>
            </a:r>
            <a:r>
              <a:rPr lang="en-US" sz="2800" dirty="0" smtClean="0">
                <a:latin typeface="Cantarell" panose="02000503000000000000" pitchFamily="2" charset="0"/>
              </a:rPr>
              <a:t> voice description categories (2)</a:t>
            </a:r>
            <a:endParaRPr lang="en-GB" sz="2800" dirty="0" smtClean="0">
              <a:latin typeface="Cantarell" panose="02000503000000000000" pitchFamily="2" charset="0"/>
            </a:endParaRP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295317" y="1485429"/>
            <a:ext cx="626603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3. Persona descriptors (a-c: d on next slide)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812613" y="2061865"/>
            <a:ext cx="2478462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Cantarell" panose="02000503000000000000" pitchFamily="2" charset="0"/>
              </a:rPr>
              <a:t>a) Named persons</a:t>
            </a:r>
            <a:endParaRPr lang="en-GB" sz="2200" i="0" dirty="0">
              <a:latin typeface="Cantarell" panose="02000503000000000000" pitchFamily="2" charset="0"/>
            </a:endParaRP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813899" y="2802583"/>
            <a:ext cx="2258404" cy="4270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Cantarell" panose="02000503000000000000" pitchFamily="2" charset="0"/>
              </a:rPr>
              <a:t>b) Demographic</a:t>
            </a:r>
            <a:endParaRPr lang="en-GB" sz="2200" i="0" dirty="0">
              <a:latin typeface="Cantarell" panose="02000503000000000000" pitchFamily="2" charset="0"/>
            </a:endParaRP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813899" y="3501008"/>
            <a:ext cx="2258404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>
                <a:latin typeface="Cantarell" panose="02000503000000000000" pitchFamily="2" charset="0"/>
              </a:rPr>
              <a:t>c) </a:t>
            </a:r>
            <a:r>
              <a:rPr lang="en-US" sz="2200" i="0" dirty="0" smtClean="0">
                <a:latin typeface="Cantarell" panose="02000503000000000000" pitchFamily="2" charset="0"/>
              </a:rPr>
              <a:t>Character</a:t>
            </a:r>
            <a:br>
              <a:rPr lang="en-US" sz="2200" i="0" dirty="0" smtClean="0">
                <a:latin typeface="Cantarell" panose="02000503000000000000" pitchFamily="2" charset="0"/>
              </a:rPr>
            </a:br>
            <a:r>
              <a:rPr lang="en-US" sz="2200" i="0" dirty="0" smtClean="0">
                <a:latin typeface="Cantarell" panose="02000503000000000000" pitchFamily="2" charset="0"/>
              </a:rPr>
              <a:t>    descriptions</a:t>
            </a:r>
            <a:endParaRPr lang="en-GB" sz="2200" i="0" dirty="0">
              <a:latin typeface="Cantarell" panose="02000503000000000000" pitchFamily="2" charset="0"/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460586" y="1988840"/>
            <a:ext cx="5464504" cy="6771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Sean Connery, Clint Eastwood, Morgan Freedman; • Billy Holiday, Kate Bush, </a:t>
            </a:r>
            <a:r>
              <a:rPr lang="en-US" sz="1900" i="0" dirty="0" err="1">
                <a:latin typeface="Cantarell" panose="02000503000000000000" pitchFamily="2" charset="0"/>
              </a:rPr>
              <a:t>Björk</a:t>
            </a:r>
            <a:r>
              <a:rPr lang="en-US" sz="1900" i="0" dirty="0">
                <a:latin typeface="Cantarell" panose="02000503000000000000" pitchFamily="2" charset="0"/>
              </a:rPr>
              <a:t>, etc.</a:t>
            </a:r>
            <a:endParaRPr lang="en-GB" sz="1900" i="0" dirty="0">
              <a:latin typeface="Cantarell" panose="02000503000000000000" pitchFamily="2" charset="0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3097672" y="2708920"/>
            <a:ext cx="5901408" cy="6771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man, woman, boy, girl, old, young, middle-aged </a:t>
            </a:r>
            <a:br>
              <a:rPr lang="en-US" sz="1900" i="0" dirty="0">
                <a:latin typeface="Cantarell" panose="02000503000000000000" pitchFamily="2" charset="0"/>
              </a:rPr>
            </a:br>
            <a:r>
              <a:rPr lang="en-US" sz="1900" i="0" dirty="0">
                <a:latin typeface="Cantarell" panose="02000503000000000000" pitchFamily="2" charset="0"/>
              </a:rPr>
              <a:t>• language, dialect, regional/class accent, etc. </a:t>
            </a:r>
            <a:endParaRPr lang="en-GB" sz="1900" i="0" dirty="0">
              <a:latin typeface="Cantarell" panose="02000503000000000000" pitchFamily="2" charset="0"/>
            </a:endParaRP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097672" y="3501008"/>
            <a:ext cx="5901408" cy="82330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cute, cuddly, sweet, nice;  • wise, confident, etc.</a:t>
            </a:r>
          </a:p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melancholy, bored, bland, nondescript, neutral</a:t>
            </a:r>
            <a:endParaRPr lang="en-GB" sz="1900" i="0" dirty="0">
              <a:latin typeface="Cantarell" panose="02000503000000000000" pitchFamily="2" charset="0"/>
            </a:endParaRP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1142345" y="4342383"/>
            <a:ext cx="7722910" cy="17004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 dirty="0">
                <a:latin typeface="Tahoma" pitchFamily="34" charset="0"/>
              </a:rPr>
              <a:t>• </a:t>
            </a:r>
            <a:r>
              <a:rPr lang="en-US" sz="1900" i="0" dirty="0">
                <a:latin typeface="Cantarell" panose="02000503000000000000" pitchFamily="2" charset="0"/>
              </a:rPr>
              <a:t>willful, determined, brave;  • bubbly, cheeky, cheery, jaunty, etc.</a:t>
            </a:r>
          </a:p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hip, cool, seductive; • sardonic, sarcastic, ironic, nasty, evil</a:t>
            </a:r>
          </a:p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vulnerable, embarrassed, scared, edgy, nervous, angry, frustrated</a:t>
            </a:r>
          </a:p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• depressed, sad, alienated, anguished, desperate, suicidal, etc., etc.</a:t>
            </a:r>
            <a:endParaRPr lang="en-GB" sz="1900" i="0" dirty="0">
              <a:latin typeface="Cantarell" panose="020005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44624"/>
            <a:ext cx="7864262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(6)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49679" y="188313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622802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Chapter 10 (‘Vocal Persona’) in ‘Music’s Meanings’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8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8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8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8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8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8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/>
      <p:bldP spid="248838" grpId="0"/>
      <p:bldP spid="248840" grpId="0"/>
      <p:bldP spid="248841" grpId="0"/>
      <p:bldP spid="248843" grpId="0"/>
      <p:bldP spid="248844" grpId="0"/>
      <p:bldP spid="248845" grpId="0" build="p"/>
      <p:bldP spid="248846" grpId="0" build="p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268115"/>
            <a:ext cx="7921625" cy="720725"/>
          </a:xfrm>
          <a:noFill/>
        </p:spPr>
        <p:txBody>
          <a:bodyPr/>
          <a:lstStyle/>
          <a:p>
            <a:r>
              <a:rPr lang="en-US" sz="2800" dirty="0" err="1" smtClean="0">
                <a:latin typeface="Cantarell" panose="02000503000000000000" pitchFamily="2" charset="0"/>
              </a:rPr>
              <a:t>Aesthesic</a:t>
            </a:r>
            <a:r>
              <a:rPr lang="en-US" sz="2800" dirty="0" smtClean="0">
                <a:latin typeface="Cantarell" panose="02000503000000000000" pitchFamily="2" charset="0"/>
              </a:rPr>
              <a:t> voice description categories (3)</a:t>
            </a:r>
            <a:endParaRPr lang="en-GB" sz="2800" dirty="0" smtClean="0">
              <a:latin typeface="Cantarell" panose="02000503000000000000" pitchFamily="2" charset="0"/>
            </a:endParaRP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611560" y="2204864"/>
            <a:ext cx="80645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3. Persona descriptors (d): professions, roles, archetypes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827088" y="2931517"/>
            <a:ext cx="7848600" cy="2225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latin typeface="Cantarell" panose="02000503000000000000" pitchFamily="2" charset="0"/>
              </a:rPr>
              <a:t>alien, Barbie doll, big boss, bitch, elder, evil child, evil queen, </a:t>
            </a:r>
          </a:p>
          <a:p>
            <a:pPr>
              <a:spcBef>
                <a:spcPct val="50000"/>
              </a:spcBef>
            </a:pPr>
            <a:r>
              <a:rPr lang="en-GB" sz="2000" i="0" dirty="0">
                <a:latin typeface="Cantarell" panose="02000503000000000000" pitchFamily="2" charset="0"/>
              </a:rPr>
              <a:t>dirty old man, Druid, fat cat, father, football hooligan, gangster, </a:t>
            </a:r>
          </a:p>
          <a:p>
            <a:pPr>
              <a:spcBef>
                <a:spcPct val="50000"/>
              </a:spcBef>
            </a:pPr>
            <a:r>
              <a:rPr lang="en-GB" sz="2000" i="0" dirty="0">
                <a:latin typeface="Cantarell" panose="02000503000000000000" pitchFamily="2" charset="0"/>
              </a:rPr>
              <a:t>geek, guide, heroine, hero, imp, lager lout, miser, monster, mother,</a:t>
            </a:r>
          </a:p>
          <a:p>
            <a:pPr>
              <a:spcBef>
                <a:spcPct val="50000"/>
              </a:spcBef>
            </a:pPr>
            <a:r>
              <a:rPr lang="en-GB" sz="2000" i="0" dirty="0">
                <a:latin typeface="Cantarell" panose="02000503000000000000" pitchFamily="2" charset="0"/>
              </a:rPr>
              <a:t>nerd, priest, princess, robot, sissy, soldier, teenager, vamp, villain, </a:t>
            </a:r>
          </a:p>
          <a:p>
            <a:pPr>
              <a:spcBef>
                <a:spcPct val="50000"/>
              </a:spcBef>
            </a:pPr>
            <a:r>
              <a:rPr lang="en-GB" sz="2000" i="0" dirty="0" err="1">
                <a:latin typeface="Cantarell" panose="02000503000000000000" pitchFamily="2" charset="0"/>
              </a:rPr>
              <a:t>wiseguy</a:t>
            </a:r>
            <a:r>
              <a:rPr lang="en-GB" sz="2000" i="0" dirty="0">
                <a:latin typeface="Cantarell" panose="02000503000000000000" pitchFamily="2" charset="0"/>
              </a:rPr>
              <a:t>, witch, etc.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31731" y="260648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(7)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49679" y="404337"/>
            <a:ext cx="4536504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01199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Chapter 10 (‘Vocal Persona’) in ‘Music’s Meanings’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0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08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08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/>
      <p:bldP spid="250886" grpId="0" uiExpand="1" build="allAtOnce"/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610815" y="548680"/>
            <a:ext cx="7921625" cy="713927"/>
          </a:xfrm>
          <a:noFill/>
        </p:spPr>
        <p:txBody>
          <a:bodyPr/>
          <a:lstStyle/>
          <a:p>
            <a:r>
              <a:rPr lang="en-US" sz="2800" b="1" dirty="0" smtClean="0">
                <a:latin typeface="Cantarell" panose="02000503000000000000" pitchFamily="2" charset="0"/>
              </a:rPr>
              <a:t>Vocal persona (4)</a:t>
            </a:r>
            <a:endParaRPr lang="en-GB" sz="2800" b="1" dirty="0" smtClean="0">
              <a:latin typeface="Cantarell" panose="02000503000000000000" pitchFamily="2" charset="0"/>
            </a:endParaRP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827856" y="1196752"/>
            <a:ext cx="410527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Tahoma" pitchFamily="34" charset="0"/>
              </a:rPr>
              <a:t>3</a:t>
            </a:r>
            <a:r>
              <a:rPr lang="en-US" sz="2400" i="0" dirty="0">
                <a:latin typeface="Cantarell" panose="02000503000000000000" pitchFamily="2" charset="0"/>
              </a:rPr>
              <a:t>. Vocal costume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1261243" y="1628552"/>
            <a:ext cx="70564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>
                <a:latin typeface="Cantarell" panose="02000503000000000000" pitchFamily="2" charset="0"/>
              </a:rPr>
              <a:t>cf. swimming costume, actor’s costume, military or school uniform</a:t>
            </a:r>
            <a:br>
              <a:rPr lang="en-GB" sz="1800" dirty="0">
                <a:latin typeface="Cantarell" panose="02000503000000000000" pitchFamily="2" charset="0"/>
              </a:rPr>
            </a:br>
            <a:r>
              <a:rPr lang="en-GB" sz="1800" dirty="0">
                <a:latin typeface="Cantarell" panose="02000503000000000000" pitchFamily="2" charset="0"/>
              </a:rPr>
              <a:t>     national/regional costume, etc. </a:t>
            </a: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1259656" y="2204864"/>
            <a:ext cx="74168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latin typeface="Cantarell" panose="02000503000000000000" pitchFamily="2" charset="0"/>
              </a:rPr>
              <a:t>costume = something worn, for practical or conventional reasons, to carry out a particular activity, or to show an identity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1116781" y="2852936"/>
            <a:ext cx="2736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Spoken costumes</a:t>
            </a:r>
            <a:endParaRPr lang="en-GB" sz="2400" i="0" dirty="0">
              <a:latin typeface="Cantarell" panose="02000503000000000000" pitchFamily="2" charset="0"/>
            </a:endParaRP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259656" y="3198315"/>
            <a:ext cx="7416800" cy="1311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ntarell" panose="02000503000000000000" pitchFamily="2" charset="0"/>
              </a:rPr>
              <a:t>for example</a:t>
            </a:r>
            <a:br>
              <a:rPr lang="en-US" sz="2000" dirty="0">
                <a:latin typeface="Cantarell" panose="02000503000000000000" pitchFamily="2" charset="0"/>
              </a:rPr>
            </a:br>
            <a:r>
              <a:rPr lang="en-GB" sz="2000" i="0" dirty="0">
                <a:latin typeface="Cantarell" panose="02000503000000000000" pitchFamily="2" charset="0"/>
              </a:rPr>
              <a:t>• telephone voice (1950s)</a:t>
            </a:r>
            <a:br>
              <a:rPr lang="en-GB" sz="2000" i="0" dirty="0">
                <a:latin typeface="Cantarell" panose="02000503000000000000" pitchFamily="2" charset="0"/>
              </a:rPr>
            </a:br>
            <a:r>
              <a:rPr lang="en-GB" sz="2000" i="0" dirty="0">
                <a:latin typeface="Cantarell" panose="02000503000000000000" pitchFamily="2" charset="0"/>
              </a:rPr>
              <a:t>• ‘interactive’ voice ‘recognition’ (Claire, Julie, Emily, Taxi 8585)</a:t>
            </a:r>
            <a:br>
              <a:rPr lang="en-GB" sz="2000" i="0" dirty="0">
                <a:latin typeface="Cantarell" panose="02000503000000000000" pitchFamily="2" charset="0"/>
              </a:rPr>
            </a:br>
            <a:r>
              <a:rPr lang="en-GB" sz="2000" i="0" dirty="0">
                <a:latin typeface="Cantarell" panose="02000503000000000000" pitchFamily="2" charset="0"/>
              </a:rPr>
              <a:t>• public speaking voice, primary school teacher voice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1170583" y="4437112"/>
            <a:ext cx="27368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 dirty="0">
                <a:latin typeface="Cantarell" panose="02000503000000000000" pitchFamily="2" charset="0"/>
              </a:rPr>
              <a:t>Sung</a:t>
            </a:r>
            <a:r>
              <a:rPr lang="en-US" sz="2400" i="0" dirty="0">
                <a:latin typeface="Tahoma" pitchFamily="34" charset="0"/>
              </a:rPr>
              <a:t> costumes</a:t>
            </a:r>
            <a:endParaRPr lang="en-GB" sz="2400" i="0" dirty="0">
              <a:latin typeface="Tahoma" pitchFamily="34" charset="0"/>
            </a:endParaRP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1242020" y="4751437"/>
            <a:ext cx="7416800" cy="1016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ntarell" panose="02000503000000000000" pitchFamily="2" charset="0"/>
              </a:rPr>
              <a:t>for example</a:t>
            </a:r>
            <a:br>
              <a:rPr lang="en-US" sz="2000" dirty="0">
                <a:latin typeface="Cantarell" panose="02000503000000000000" pitchFamily="2" charset="0"/>
              </a:rPr>
            </a:br>
            <a:r>
              <a:rPr lang="en-GB" sz="2000" i="0" dirty="0">
                <a:latin typeface="Cantarell" panose="02000503000000000000" pitchFamily="2" charset="0"/>
              </a:rPr>
              <a:t>• bel canto, Wagner soprano, heroic tenor, opera buffa bass</a:t>
            </a:r>
            <a:br>
              <a:rPr lang="en-GB" sz="2000" i="0" dirty="0">
                <a:latin typeface="Cantarell" panose="02000503000000000000" pitchFamily="2" charset="0"/>
              </a:rPr>
            </a:br>
            <a:r>
              <a:rPr lang="en-GB" sz="2000" i="0" dirty="0">
                <a:latin typeface="Cantarell" panose="02000503000000000000" pitchFamily="2" charset="0"/>
              </a:rPr>
              <a:t>• blues shouter, folk singer, crooner, rock yeller/screamer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31731" y="44297"/>
            <a:ext cx="7772400" cy="7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Parameters of musical expression (8)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49679" y="44297"/>
            <a:ext cx="4536504" cy="5737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6921" y="5877272"/>
            <a:ext cx="662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— Read Chapter 10 (‘Vocal Persona’) in ‘Music’s Meanings’</a:t>
            </a:r>
          </a:p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— Play the ‘Vocal Persona Commutations’ video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1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/>
      <p:bldP spid="251910" grpId="0" build="allAtOnce"/>
      <p:bldP spid="251911" grpId="0" build="allAtOnce"/>
      <p:bldP spid="251912" grpId="0"/>
      <p:bldP spid="251913" grpId="0" build="allAtOnce"/>
      <p:bldP spid="251914" grpId="0"/>
      <p:bldP spid="251915" grpId="0" build="allAtOnce"/>
      <p:bldP spid="10" grpId="0"/>
      <p:bldP spid="11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940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</a:rPr>
              <a:t>Why are VVAs useful? </a:t>
            </a:r>
            <a:endParaRPr lang="en-GB" sz="3200" dirty="0">
              <a:latin typeface="Cantarell" panose="020005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428184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1" y="1052736"/>
            <a:ext cx="87484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1. They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help solve the problem of music’s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intrinsically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alogogenic</a:t>
            </a:r>
            <a:r>
              <a:rPr lang="en-US" sz="24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(=not conducive to </a:t>
            </a:r>
            <a:r>
              <a:rPr lang="en-US" sz="20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verbalisation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nature in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institutionalised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tradition of knowledge where the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Word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ὁ λόγος)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king </a:t>
            </a:r>
            <a:r>
              <a:rPr lang="en-US" sz="20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(see §4 and end of presentation)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6" y="2852936"/>
            <a:ext cx="87484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They can help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solve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important problem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structural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denotation in music —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poïetic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aesthesic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3942348"/>
            <a:ext cx="8820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3. They can help provide descriptors for parameters of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expression sidelined by conventional music theory, </a:t>
            </a: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e.g.</a:t>
            </a:r>
            <a:b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timbre, aural space, vocal persona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6" y="5416768"/>
            <a:ext cx="882047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4. They help counteract conventional fixation on ‘emotion’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(and ‘the body’) as music’s main semiotic content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016" y="5337209"/>
            <a:ext cx="8748464" cy="97211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731" y="2983830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i="0" kern="0" dirty="0" smtClean="0">
                <a:latin typeface="Cantarell" panose="02000503000000000000" pitchFamily="2" charset="0"/>
              </a:rPr>
              <a:t>Music and the emotion</a:t>
            </a:r>
            <a:r>
              <a:rPr lang="en-US" sz="2400" i="0" kern="0" dirty="0" smtClean="0">
                <a:latin typeface="Cantarell" panose="02000503000000000000" pitchFamily="2" charset="0"/>
              </a:rPr>
              <a:t> (or body) </a:t>
            </a:r>
            <a:r>
              <a:rPr lang="en-US" sz="3600" i="0" kern="0" dirty="0" smtClean="0">
                <a:latin typeface="Cantarell" panose="02000503000000000000" pitchFamily="2" charset="0"/>
              </a:rPr>
              <a:t>fixation</a:t>
            </a:r>
            <a:endParaRPr lang="en-GB" sz="3600" i="0" kern="0" dirty="0"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3127192"/>
            <a:ext cx="7632848" cy="590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16024" y="758279"/>
            <a:ext cx="7772400" cy="792163"/>
          </a:xfrm>
        </p:spPr>
        <p:txBody>
          <a:bodyPr/>
          <a:lstStyle/>
          <a:p>
            <a:r>
              <a:rPr lang="en-US" sz="3200" dirty="0">
                <a:latin typeface="Tahoma" pitchFamily="34" charset="0"/>
                <a:cs typeface="Tahoma" pitchFamily="34" charset="0"/>
              </a:rPr>
              <a:t>C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anonic ‘emotion’ and ‘body’ quotes</a:t>
            </a:r>
            <a:endParaRPr lang="en-GB" sz="3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4859338" y="4421460"/>
            <a:ext cx="4284662" cy="2247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>
                <a:latin typeface="Tahoma" pitchFamily="34" charset="0"/>
                <a:cs typeface="Tahoma" pitchFamily="34" charset="0"/>
              </a:rPr>
              <a:t>Music excites the body to automatic movement, an exhilaration that defeats boredom and inspires insight… Music gives the body</a:t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control over itself, granting </a:t>
            </a:r>
            <a:br>
              <a:rPr lang="en-GB" sz="2000" i="0" dirty="0">
                <a:latin typeface="Tahoma" pitchFamily="34" charset="0"/>
                <a:cs typeface="Tahoma" pitchFamily="34" charset="0"/>
              </a:rPr>
            </a:br>
            <a:r>
              <a:rPr lang="en-GB" sz="2000" i="0" dirty="0">
                <a:latin typeface="Tahoma" pitchFamily="34" charset="0"/>
                <a:cs typeface="Tahoma" pitchFamily="34" charset="0"/>
              </a:rPr>
              <a:t>personal freedom and revealing sexual </a:t>
            </a:r>
            <a:r>
              <a:rPr lang="en-GB" sz="2000" i="0" dirty="0" smtClean="0">
                <a:latin typeface="Tahoma" pitchFamily="34" charset="0"/>
                <a:cs typeface="Tahoma" pitchFamily="34" charset="0"/>
              </a:rPr>
              <a:t>potential.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 Box 1033"/>
          <p:cNvSpPr txBox="1">
            <a:spLocks noChangeArrowheads="1"/>
          </p:cNvSpPr>
          <p:nvPr/>
        </p:nvSpPr>
        <p:spPr bwMode="auto">
          <a:xfrm>
            <a:off x="4784187" y="1478434"/>
            <a:ext cx="4114800" cy="2555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i="0" dirty="0" smtClean="0">
                <a:latin typeface="Cantarell" panose="02000503000000000000" pitchFamily="2" charset="0"/>
                <a:cs typeface="Tahoma" pitchFamily="34" charset="0"/>
              </a:rPr>
              <a:t>[</a:t>
            </a:r>
            <a:r>
              <a:rPr lang="en-GB" sz="2000" i="0" dirty="0">
                <a:latin typeface="Cantarell" panose="02000503000000000000" pitchFamily="2" charset="0"/>
                <a:cs typeface="Tahoma" pitchFamily="34" charset="0"/>
              </a:rPr>
              <a:t>T]he power of pop lies not in its meaning but in its noise,… the non-signifying, extra-linguistic elements that defy “content analysis”: the grain of the voice, the materiality of the sound, the biological effect of the rhythm, the fascination of the star’s </a:t>
            </a:r>
            <a:r>
              <a:rPr lang="en-GB" sz="2000" i="0" dirty="0" smtClean="0">
                <a:latin typeface="Cantarell" panose="02000503000000000000" pitchFamily="2" charset="0"/>
                <a:cs typeface="Tahoma" pitchFamily="34" charset="0"/>
              </a:rPr>
              <a:t>body.</a:t>
            </a:r>
            <a:endParaRPr lang="en-US" sz="200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9" name="Text Box 1042"/>
          <p:cNvSpPr txBox="1">
            <a:spLocks noChangeArrowheads="1"/>
          </p:cNvSpPr>
          <p:nvPr/>
        </p:nvSpPr>
        <p:spPr bwMode="auto">
          <a:xfrm>
            <a:off x="239174" y="1541140"/>
            <a:ext cx="4343400" cy="144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 dirty="0" smtClean="0">
                <a:latin typeface="Cantarell" panose="02000503000000000000" pitchFamily="2" charset="0"/>
              </a:rPr>
              <a:t>Passions </a:t>
            </a:r>
            <a:r>
              <a:rPr lang="en-US" sz="2200" i="0" dirty="0">
                <a:latin typeface="Cantarell" panose="02000503000000000000" pitchFamily="2" charset="0"/>
              </a:rPr>
              <a:t>must be powerful, the musician’s feelings </a:t>
            </a:r>
            <a:r>
              <a:rPr lang="en-US" sz="2200" i="0" dirty="0" smtClean="0">
                <a:latin typeface="Cantarell" panose="02000503000000000000" pitchFamily="2" charset="0"/>
              </a:rPr>
              <a:t>must be unfettered </a:t>
            </a:r>
            <a:r>
              <a:rPr lang="en-US" sz="2200" i="0" dirty="0">
                <a:latin typeface="Cantarell" panose="02000503000000000000" pitchFamily="2" charset="0"/>
                <a:cs typeface="Times New Roman" pitchFamily="18" charset="0"/>
              </a:rPr>
              <a:t>— no mind control,… no </a:t>
            </a:r>
            <a:r>
              <a:rPr lang="en-US" sz="2200" i="0" dirty="0" smtClean="0">
                <a:latin typeface="Cantarell" panose="02000503000000000000" pitchFamily="2" charset="0"/>
                <a:cs typeface="Times New Roman" pitchFamily="18" charset="0"/>
              </a:rPr>
              <a:t>pretty little ideas</a:t>
            </a:r>
            <a:r>
              <a:rPr lang="en-US" sz="2200" i="0" dirty="0" smtClean="0">
                <a:latin typeface="Cantarell" panose="02000503000000000000" pitchFamily="2" charset="0"/>
              </a:rPr>
              <a:t>…</a:t>
            </a:r>
            <a:endParaRPr lang="en-US" sz="2200" i="0" dirty="0">
              <a:latin typeface="Cantarell" panose="02000503000000000000" pitchFamily="2" charset="0"/>
            </a:endParaRP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56760" y="4509120"/>
            <a:ext cx="4343400" cy="16773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00" i="0" dirty="0">
                <a:latin typeface="Cantarell" panose="02000503000000000000" pitchFamily="2" charset="0"/>
              </a:rPr>
              <a:t>[Listening to music the right way means</a:t>
            </a:r>
            <a:r>
              <a:rPr lang="en-US" sz="2000" i="0" dirty="0">
                <a:latin typeface="Cantarell" panose="02000503000000000000" pitchFamily="2" charset="0"/>
              </a:rPr>
              <a:t>] </a:t>
            </a:r>
            <a:r>
              <a:rPr lang="en-US" sz="2100" i="0" dirty="0" smtClean="0">
                <a:latin typeface="Cantarell" panose="02000503000000000000" pitchFamily="2" charset="0"/>
              </a:rPr>
              <a:t>fully </a:t>
            </a:r>
            <a:r>
              <a:rPr lang="en-US" sz="2100" i="0" dirty="0">
                <a:latin typeface="Cantarell" panose="02000503000000000000" pitchFamily="2" charset="0"/>
              </a:rPr>
              <a:t>surrendering the spirit to the welling torrent of sensations and disregarding every disturbing </a:t>
            </a:r>
            <a:r>
              <a:rPr lang="en-US" sz="2100" i="0" dirty="0" smtClean="0">
                <a:latin typeface="Cantarell" panose="02000503000000000000" pitchFamily="2" charset="0"/>
              </a:rPr>
              <a:t>thought…</a:t>
            </a:r>
            <a:endParaRPr lang="en-US" sz="2100" i="0" dirty="0">
              <a:latin typeface="Cantarell" panose="02000503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6760" y="4028971"/>
            <a:ext cx="4465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i="0" dirty="0">
                <a:latin typeface="Cantarell" panose="02000503000000000000" pitchFamily="2" charset="0"/>
                <a:cs typeface="Tahoma" pitchFamily="34" charset="0"/>
              </a:rPr>
              <a:t>(Diderot: </a:t>
            </a:r>
            <a:r>
              <a:rPr lang="en-US" sz="1900" dirty="0">
                <a:latin typeface="Cantarell" panose="02000503000000000000" pitchFamily="2" charset="0"/>
                <a:cs typeface="Tahoma" pitchFamily="34" charset="0"/>
              </a:rPr>
              <a:t>Le </a:t>
            </a:r>
            <a:r>
              <a:rPr lang="en-US" sz="1900" dirty="0" err="1">
                <a:latin typeface="Cantarell" panose="02000503000000000000" pitchFamily="2" charset="0"/>
                <a:cs typeface="Tahoma" pitchFamily="34" charset="0"/>
              </a:rPr>
              <a:t>neveu</a:t>
            </a:r>
            <a:r>
              <a:rPr lang="en-US" sz="1900" dirty="0">
                <a:latin typeface="Cantarell" panose="02000503000000000000" pitchFamily="2" charset="0"/>
                <a:cs typeface="Tahoma" pitchFamily="34" charset="0"/>
              </a:rPr>
              <a:t> de Rameau</a:t>
            </a:r>
            <a:r>
              <a:rPr lang="en-US" sz="1900" i="0" dirty="0">
                <a:latin typeface="Cantarell" panose="02000503000000000000" pitchFamily="2" charset="0"/>
                <a:cs typeface="Tahoma" pitchFamily="34" charset="0"/>
              </a:rPr>
              <a:t>, 1762)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6633" y="6219388"/>
            <a:ext cx="324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i="0" dirty="0" err="1">
                <a:latin typeface="Tahoma" pitchFamily="34" charset="0"/>
                <a:cs typeface="Tahoma" pitchFamily="34" charset="0"/>
              </a:rPr>
              <a:t>Wackenroder</a:t>
            </a:r>
            <a:r>
              <a:rPr lang="en-US" sz="1800" i="0" dirty="0">
                <a:latin typeface="Tahoma" pitchFamily="34" charset="0"/>
                <a:cs typeface="Tahoma" pitchFamily="34" charset="0"/>
              </a:rPr>
              <a:t>, 1792)</a:t>
            </a:r>
            <a:endParaRPr lang="en-GB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59563" y="3948584"/>
            <a:ext cx="252095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900" i="0" dirty="0">
                <a:latin typeface="Cantarell" panose="02000503000000000000" pitchFamily="2" charset="0"/>
                <a:cs typeface="Tahoma" pitchFamily="34" charset="0"/>
              </a:rPr>
              <a:t>(</a:t>
            </a:r>
            <a:r>
              <a:rPr lang="en-GB" sz="1900" i="0" dirty="0" smtClean="0">
                <a:latin typeface="Cantarell" panose="02000503000000000000" pitchFamily="2" charset="0"/>
                <a:cs typeface="Tahoma" pitchFamily="34" charset="0"/>
              </a:rPr>
              <a:t>Reynolds, </a:t>
            </a:r>
            <a:r>
              <a:rPr lang="en-GB" sz="1900" i="0" dirty="0">
                <a:latin typeface="Cantarell" panose="02000503000000000000" pitchFamily="2" charset="0"/>
                <a:cs typeface="Tahoma" pitchFamily="34" charset="0"/>
              </a:rPr>
              <a:t>1990).</a:t>
            </a:r>
            <a:endParaRPr lang="en-GB" sz="1900" dirty="0">
              <a:latin typeface="Cantarell" panose="02000503000000000000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21264" y="6262960"/>
            <a:ext cx="172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900" i="0" dirty="0">
                <a:latin typeface="Cantarell" panose="02000503000000000000" pitchFamily="2" charset="0"/>
                <a:cs typeface="Tahoma" pitchFamily="34" charset="0"/>
              </a:rPr>
              <a:t>(</a:t>
            </a:r>
            <a:r>
              <a:rPr lang="en-GB" sz="1900" i="0" dirty="0" smtClean="0">
                <a:latin typeface="Cantarell" panose="02000503000000000000" pitchFamily="2" charset="0"/>
                <a:cs typeface="Tahoma" pitchFamily="34" charset="0"/>
              </a:rPr>
              <a:t>Lull, </a:t>
            </a:r>
            <a:r>
              <a:rPr lang="en-GB" sz="1900" i="0" dirty="0">
                <a:latin typeface="Cantarell" panose="02000503000000000000" pitchFamily="2" charset="0"/>
                <a:cs typeface="Tahoma" pitchFamily="34" charset="0"/>
              </a:rPr>
              <a:t>1992)</a:t>
            </a:r>
            <a:endParaRPr lang="en-GB" sz="1900" dirty="0">
              <a:latin typeface="Cantarell" panose="02000503000000000000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7902" y="2990602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Il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faut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que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les passions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soient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fortes; la tend-</a:t>
            </a:r>
            <a:b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resse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du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musicien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doit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être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extrème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― point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d’esprit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, point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d’épigrammes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, point de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ces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/>
            </a:r>
            <a:b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ces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jolies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pensées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.</a:t>
            </a:r>
            <a:endParaRPr lang="en-US" sz="20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763688" y="44623"/>
            <a:ext cx="5902423" cy="9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moderating emotion fixation (1)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627784" y="201762"/>
            <a:ext cx="4248472" cy="61103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87480" y="635617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utoUpdateAnimBg="0"/>
      <p:bldP spid="8" grpId="0" autoUpdateAnimBg="0"/>
      <p:bldP spid="9" grpId="0" autoUpdateAnimBg="0"/>
      <p:bldP spid="10" grpId="0" autoUpdateAnimBg="0"/>
      <p:bldP spid="12" grpId="0"/>
      <p:bldP spid="13" grpId="0"/>
      <p:bldP spid="15" grpId="0"/>
      <p:bldP spid="16" grpId="0"/>
      <p:bldP spid="14" grpId="0"/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1115118" y="1066204"/>
          <a:ext cx="9721080" cy="590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20152568">
            <a:off x="5742840" y="1818450"/>
            <a:ext cx="2203718" cy="124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i="0" dirty="0" smtClean="0">
                <a:solidFill>
                  <a:srgbClr val="002060"/>
                </a:solidFill>
                <a:latin typeface="Cantarell" panose="02000503000000000000" pitchFamily="2" charset="0"/>
              </a:rPr>
              <a:t>22% </a:t>
            </a:r>
            <a:br>
              <a:rPr lang="en-US" sz="2500" b="1" i="0" dirty="0" smtClean="0">
                <a:solidFill>
                  <a:srgbClr val="002060"/>
                </a:solidFill>
                <a:latin typeface="Cantarell" panose="02000503000000000000" pitchFamily="2" charset="0"/>
              </a:rPr>
            </a:br>
            <a:r>
              <a:rPr lang="en-US" sz="2500" b="1" i="0" dirty="0" smtClean="0">
                <a:solidFill>
                  <a:srgbClr val="002060"/>
                </a:solidFill>
                <a:latin typeface="Cantarell" panose="02000503000000000000" pitchFamily="2" charset="0"/>
              </a:rPr>
              <a:t>attributives,</a:t>
            </a:r>
          </a:p>
          <a:p>
            <a:pPr algn="ctr"/>
            <a:r>
              <a:rPr lang="en-US" sz="2500" b="1" i="0" dirty="0" smtClean="0">
                <a:solidFill>
                  <a:srgbClr val="002060"/>
                </a:solidFill>
                <a:latin typeface="Cantarell" panose="02000503000000000000" pitchFamily="2" charset="0"/>
              </a:rPr>
              <a:t>emotions, etc. </a:t>
            </a:r>
            <a:endParaRPr lang="en-GB" sz="2500" b="1" i="0" dirty="0">
              <a:solidFill>
                <a:srgbClr val="002060"/>
              </a:solidFill>
              <a:latin typeface="Cantarell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15197">
            <a:off x="6078595" y="3628071"/>
            <a:ext cx="2376264" cy="12464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22% </a:t>
            </a:r>
            <a:b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</a:br>
            <a: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people, beings,</a:t>
            </a:r>
            <a:b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</a:br>
            <a: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objects, etc.</a:t>
            </a:r>
          </a:p>
        </p:txBody>
      </p:sp>
      <p:sp>
        <p:nvSpPr>
          <p:cNvPr id="10" name="TextBox 9"/>
          <p:cNvSpPr txBox="1"/>
          <p:nvPr/>
        </p:nvSpPr>
        <p:spPr>
          <a:xfrm rot="310636">
            <a:off x="4950304" y="4506080"/>
            <a:ext cx="1224136" cy="1246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i="0" dirty="0" smtClean="0">
                <a:solidFill>
                  <a:schemeClr val="accent4">
                    <a:lumMod val="10000"/>
                  </a:schemeClr>
                </a:solidFill>
                <a:latin typeface="Cantarell" panose="02000503000000000000" pitchFamily="2" charset="0"/>
              </a:rPr>
              <a:t>21%</a:t>
            </a:r>
          </a:p>
          <a:p>
            <a:pPr algn="ctr"/>
            <a:r>
              <a:rPr lang="en-US" sz="2500" b="1" i="0" dirty="0" err="1" smtClean="0">
                <a:solidFill>
                  <a:schemeClr val="accent4">
                    <a:lumMod val="10000"/>
                  </a:schemeClr>
                </a:solidFill>
                <a:latin typeface="Cantarell" panose="02000503000000000000" pitchFamily="2" charset="0"/>
              </a:rPr>
              <a:t>scen</a:t>
            </a:r>
            <a:r>
              <a:rPr lang="en-US" sz="2500" b="1" i="0" dirty="0" smtClean="0">
                <a:solidFill>
                  <a:schemeClr val="accent4">
                    <a:lumMod val="10000"/>
                  </a:schemeClr>
                </a:solidFill>
                <a:latin typeface="Cantarell" panose="02000503000000000000" pitchFamily="2" charset="0"/>
              </a:rPr>
              <a:t>-</a:t>
            </a:r>
          </a:p>
          <a:p>
            <a:pPr algn="ctr"/>
            <a:r>
              <a:rPr lang="en-US" sz="2500" b="1" i="0" dirty="0" err="1" smtClean="0">
                <a:solidFill>
                  <a:schemeClr val="accent4">
                    <a:lumMod val="10000"/>
                  </a:schemeClr>
                </a:solidFill>
                <a:latin typeface="Cantarell" panose="02000503000000000000" pitchFamily="2" charset="0"/>
              </a:rPr>
              <a:t>arios</a:t>
            </a:r>
            <a:r>
              <a:rPr lang="en-US" sz="2500" b="1" i="0" dirty="0" smtClean="0">
                <a:solidFill>
                  <a:schemeClr val="accent4">
                    <a:lumMod val="10000"/>
                  </a:schemeClr>
                </a:solidFill>
                <a:latin typeface="Cantarell" panose="02000503000000000000" pitchFamily="2" charset="0"/>
              </a:rPr>
              <a:t> </a:t>
            </a:r>
            <a:endParaRPr lang="en-GB" sz="2500" b="1" i="0" dirty="0">
              <a:solidFill>
                <a:schemeClr val="accent4">
                  <a:lumMod val="1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598011">
            <a:off x="4265806" y="196395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 smtClean="0">
                <a:solidFill>
                  <a:srgbClr val="23269D"/>
                </a:solidFill>
                <a:latin typeface="Cantarell" panose="02000503000000000000" pitchFamily="2" charset="0"/>
              </a:rPr>
              <a:t>12% media-</a:t>
            </a:r>
            <a:br>
              <a:rPr lang="en-US" sz="2400" b="1" i="0" dirty="0" smtClean="0">
                <a:solidFill>
                  <a:srgbClr val="23269D"/>
                </a:solidFill>
                <a:latin typeface="Cantarell" panose="02000503000000000000" pitchFamily="2" charset="0"/>
              </a:rPr>
            </a:br>
            <a:r>
              <a:rPr lang="en-US" sz="2400" b="1" i="0" dirty="0" smtClean="0">
                <a:solidFill>
                  <a:srgbClr val="23269D"/>
                </a:solidFill>
                <a:latin typeface="Cantarell" panose="02000503000000000000" pitchFamily="2" charset="0"/>
              </a:rPr>
              <a:t>immanent</a:t>
            </a:r>
            <a:endParaRPr lang="en-GB" sz="2400" b="1" i="0" dirty="0">
              <a:solidFill>
                <a:srgbClr val="23269D"/>
              </a:solidFill>
              <a:latin typeface="Cantarell" panose="020005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69269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chemeClr val="accent2"/>
                </a:solidFill>
                <a:latin typeface="Cantarell" panose="02000503000000000000" pitchFamily="2" charset="0"/>
              </a:rPr>
              <a:t>1% evaluative</a:t>
            </a:r>
            <a:endParaRPr lang="en-GB" sz="1600" b="1" i="0" dirty="0">
              <a:solidFill>
                <a:schemeClr val="accent2"/>
              </a:solidFill>
              <a:latin typeface="Cantarell" panose="02000503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940650" y="995920"/>
            <a:ext cx="0" cy="264250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21186516">
            <a:off x="3232983" y="3040955"/>
            <a:ext cx="2569661" cy="124649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22% </a:t>
            </a:r>
            <a:br>
              <a:rPr lang="en-US" sz="25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</a:br>
            <a:r>
              <a:rPr lang="en-US" sz="24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time-space, rel.,</a:t>
            </a:r>
            <a:br>
              <a:rPr lang="en-US" sz="24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</a:br>
            <a:r>
              <a:rPr lang="en-US" sz="2400" b="1" i="0" dirty="0" err="1" smtClean="0">
                <a:solidFill>
                  <a:srgbClr val="C00000"/>
                </a:solidFill>
                <a:latin typeface="Cantarell" panose="02000503000000000000" pitchFamily="2" charset="0"/>
              </a:rPr>
              <a:t>mvt</a:t>
            </a:r>
            <a:r>
              <a:rPr lang="en-US" sz="2400" b="1" i="0" dirty="0" smtClean="0">
                <a:solidFill>
                  <a:srgbClr val="C00000"/>
                </a:solidFill>
                <a:latin typeface="Cantarell" panose="02000503000000000000" pitchFamily="2" charset="0"/>
              </a:rPr>
              <a:t>., action, etc.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699791" y="-40506"/>
            <a:ext cx="590242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moderating emotion fixation (2)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419872" y="103183"/>
            <a:ext cx="4248472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246127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Proportions of general types of</a:t>
            </a:r>
          </a:p>
          <a:p>
            <a:r>
              <a:rPr lang="en-US" sz="2800" i="0" dirty="0">
                <a:solidFill>
                  <a:schemeClr val="tx2"/>
                </a:solidFill>
                <a:latin typeface="Cantarell" panose="02000503000000000000" pitchFamily="2" charset="0"/>
              </a:rPr>
              <a:t>r</a:t>
            </a:r>
            <a:r>
              <a:rPr lang="en-US" sz="2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esponse given</a:t>
            </a:r>
          </a:p>
          <a:p>
            <a:r>
              <a:rPr lang="en-US" sz="2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by 607 subjects</a:t>
            </a:r>
          </a:p>
          <a:p>
            <a:r>
              <a:rPr lang="en-US" sz="2800" i="0" dirty="0">
                <a:solidFill>
                  <a:schemeClr val="tx2"/>
                </a:solidFill>
                <a:latin typeface="Cantarell" panose="02000503000000000000" pitchFamily="2" charset="0"/>
              </a:rPr>
              <a:t>t</a:t>
            </a:r>
            <a:r>
              <a:rPr lang="en-US" sz="2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o 10 title tunes</a:t>
            </a:r>
            <a:endParaRPr lang="en-GB" sz="2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pic>
        <p:nvPicPr>
          <p:cNvPr id="20" name="Picture 1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5" y="2774068"/>
            <a:ext cx="2656546" cy="3795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92E38-A341-44B3-8D89-8AB490B464B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621903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80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0063" y="926703"/>
            <a:ext cx="821531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0" dirty="0" smtClean="0">
                <a:solidFill>
                  <a:schemeClr val="accent6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We </a:t>
            </a:r>
            <a:r>
              <a:rPr lang="en-US" altLang="en-US" sz="2200" b="1" i="0" dirty="0">
                <a:solidFill>
                  <a:schemeClr val="accent6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hear music during 25% of our waking life</a:t>
            </a:r>
            <a:r>
              <a:rPr lang="en-US" altLang="en-US" sz="2300" b="1" i="0" dirty="0">
                <a:solidFill>
                  <a:schemeClr val="accent6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5750" y="393303"/>
            <a:ext cx="8429625" cy="461963"/>
          </a:xfrm>
        </p:spPr>
        <p:txBody>
          <a:bodyPr/>
          <a:lstStyle/>
          <a:p>
            <a: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Everyday </a:t>
            </a:r>
            <a:r>
              <a:rPr lang="en-US" altLang="en-US" sz="3200" b="1" dirty="0" smtClean="0">
                <a:solidFill>
                  <a:srgbClr val="C39BE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visible </a:t>
            </a:r>
            <a: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en-US" altLang="en-US" sz="3200" b="1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en-US" altLang="en-US" sz="32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 music? </a:t>
            </a:r>
            <a:endParaRPr lang="en-US" altLang="en-US" sz="1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00125" y="1283891"/>
            <a:ext cx="7646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/>
            <a:r>
              <a:rPr lang="en-US" altLang="en-US" sz="2000" b="1" i="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example </a:t>
            </a:r>
            <a:r>
              <a:rPr lang="en-US" altLang="en-US" sz="1800" b="1" i="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800" b="1" i="0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estimated averages </a:t>
            </a:r>
            <a:r>
              <a:rPr lang="en-US" altLang="en-US" sz="1800" b="1" i="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mins. per day)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42938" y="5713016"/>
            <a:ext cx="69119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i="0" dirty="0">
                <a:solidFill>
                  <a:schemeClr val="accent6"/>
                </a:solidFill>
                <a:latin typeface="MicrogrammaDBolExt" pitchFamily="2" charset="0"/>
              </a:rPr>
              <a:t>&gt;¼  </a:t>
            </a:r>
            <a:r>
              <a:rPr lang="en-US" altLang="en-US" sz="3200" b="1" i="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our waking life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0063" y="2431653"/>
            <a:ext cx="807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000" b="1" i="0" dirty="0">
                <a:latin typeface="Tahoma" panose="020B0604030504040204" pitchFamily="34" charset="0"/>
                <a:cs typeface="Tahoma" panose="020B0604030504040204" pitchFamily="34" charset="0"/>
              </a:rPr>
              <a:t>30 - shops, restaurants, bars, public places, </a:t>
            </a:r>
            <a:r>
              <a:rPr lang="en-US" altLang="en-US" sz="2000" i="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2000" i="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i="0" dirty="0">
                <a:latin typeface="Tahoma" panose="020B0604030504040204" pitchFamily="34" charset="0"/>
                <a:cs typeface="Tahoma" panose="020B0604030504040204" pitchFamily="34" charset="0"/>
              </a:rPr>
              <a:t>            at religious or sporting events, etc</a:t>
            </a:r>
            <a:r>
              <a:rPr lang="en-US" altLang="en-US" sz="2000" i="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altLang="en-US" sz="20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i="0" dirty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altLang="en-US" sz="2000" i="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0063" y="3131741"/>
            <a:ext cx="785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Verdana" panose="020B0604030504040204" pitchFamily="34" charset="0"/>
              </a:rPr>
              <a:t>   </a:t>
            </a:r>
            <a:r>
              <a:rPr lang="en-US" altLang="en-US" sz="2000" b="1" i="0" dirty="0">
                <a:latin typeface="Verdana" panose="020B0604030504040204" pitchFamily="34" charset="0"/>
              </a:rPr>
              <a:t>60 - music on </a:t>
            </a:r>
            <a:r>
              <a:rPr lang="en-US" altLang="en-US" sz="2000" b="1" i="0" dirty="0" smtClean="0">
                <a:latin typeface="Verdana" panose="020B0604030504040204" pitchFamily="34" charset="0"/>
              </a:rPr>
              <a:t>radio, music </a:t>
            </a:r>
            <a:r>
              <a:rPr lang="en-US" altLang="en-US" sz="2000" b="1" i="0" dirty="0">
                <a:latin typeface="Verdana" panose="020B0604030504040204" pitchFamily="34" charset="0"/>
              </a:rPr>
              <a:t>heard at </a:t>
            </a:r>
            <a:r>
              <a:rPr lang="en-US" altLang="en-US" sz="2000" b="1" i="0" dirty="0" smtClean="0">
                <a:latin typeface="Verdana" panose="020B0604030504040204" pitchFamily="34" charset="0"/>
              </a:rPr>
              <a:t>work</a:t>
            </a:r>
            <a:r>
              <a:rPr lang="en-US" altLang="en-US" sz="20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i="0" dirty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altLang="en-US" sz="20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00063" y="3528616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Verdana" panose="020B0604030504040204" pitchFamily="34" charset="0"/>
              </a:rPr>
              <a:t>   </a:t>
            </a:r>
            <a:r>
              <a:rPr lang="en-US" altLang="en-US" sz="2000" b="1" i="0" dirty="0">
                <a:latin typeface="Verdana" panose="020B0604030504040204" pitchFamily="34" charset="0"/>
              </a:rPr>
              <a:t>30 - music by conscious choice </a:t>
            </a:r>
            <a:r>
              <a:rPr lang="en-US" altLang="en-US" sz="2000" i="0" dirty="0">
                <a:latin typeface="Verdana" panose="020B0604030504040204" pitchFamily="34" charset="0"/>
              </a:rPr>
              <a:t/>
            </a:r>
            <a:br>
              <a:rPr lang="en-US" altLang="en-US" sz="2000" i="0" dirty="0">
                <a:latin typeface="Verdana" panose="020B0604030504040204" pitchFamily="34" charset="0"/>
              </a:rPr>
            </a:br>
            <a:r>
              <a:rPr lang="en-US" altLang="en-US" sz="2000" i="0" dirty="0">
                <a:latin typeface="Verdana" panose="020B0604030504040204" pitchFamily="34" charset="0"/>
              </a:rPr>
              <a:t>           </a:t>
            </a:r>
            <a:r>
              <a:rPr lang="en-US" altLang="en-US" sz="1800" i="0" dirty="0">
                <a:latin typeface="Verdana" panose="020B0604030504040204" pitchFamily="34" charset="0"/>
              </a:rPr>
              <a:t>(home stereo, personal stereo, </a:t>
            </a:r>
            <a:r>
              <a:rPr lang="en-US" altLang="en-US" sz="1800" i="0" dirty="0">
                <a:solidFill>
                  <a:srgbClr val="B889DB"/>
                </a:solidFill>
                <a:latin typeface="Verdana" panose="020B0604030504040204" pitchFamily="34" charset="0"/>
              </a:rPr>
              <a:t>concerts, </a:t>
            </a:r>
            <a:r>
              <a:rPr lang="en-US" altLang="en-US" sz="1800" i="0" dirty="0" smtClean="0">
                <a:latin typeface="Verdana" panose="020B0604030504040204" pitchFamily="34" charset="0"/>
              </a:rPr>
              <a:t>clubs</a:t>
            </a:r>
            <a:r>
              <a:rPr lang="en-US" altLang="en-US" sz="1800" i="0" dirty="0" smtClean="0">
                <a:solidFill>
                  <a:srgbClr val="B889DB"/>
                </a:solidFill>
                <a:latin typeface="Verdana" panose="020B0604030504040204" pitchFamily="34" charset="0"/>
              </a:rPr>
              <a:t>, </a:t>
            </a:r>
            <a:r>
              <a:rPr lang="en-US" altLang="en-US" sz="1800" i="0" dirty="0">
                <a:latin typeface="Verdana" panose="020B0604030504040204" pitchFamily="34" charset="0"/>
              </a:rPr>
              <a:t>etc</a:t>
            </a:r>
            <a:r>
              <a:rPr lang="en-US" altLang="en-US" sz="1800" i="0" dirty="0" smtClean="0">
                <a:latin typeface="Verdana" panose="020B0604030504040204" pitchFamily="34" charset="0"/>
              </a:rPr>
              <a:t>.)</a:t>
            </a:r>
            <a:r>
              <a:rPr lang="en-US" altLang="en-US" sz="18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i="0" dirty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altLang="en-US" sz="1800" i="0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17525" y="4246166"/>
            <a:ext cx="5554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Verdana" panose="020B0604030504040204" pitchFamily="34" charset="0"/>
              </a:rPr>
              <a:t>   </a:t>
            </a:r>
            <a:r>
              <a:rPr lang="en-US" altLang="en-US" sz="2000" b="1" i="0" dirty="0">
                <a:latin typeface="Verdana" panose="020B0604030504040204" pitchFamily="34" charset="0"/>
              </a:rPr>
              <a:t>12 - music in video </a:t>
            </a:r>
            <a:r>
              <a:rPr lang="en-US" altLang="en-US" sz="2000" b="1" i="0" dirty="0" smtClean="0">
                <a:latin typeface="Verdana" panose="020B0604030504040204" pitchFamily="34" charset="0"/>
              </a:rPr>
              <a:t>games</a:t>
            </a:r>
            <a:r>
              <a:rPr lang="en-US" altLang="en-US" sz="16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i="0" dirty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altLang="en-US" sz="1600" b="1" i="0" dirty="0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00063" y="4703366"/>
            <a:ext cx="821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Verdana" panose="020B0604030504040204" pitchFamily="34" charset="0"/>
              </a:rPr>
              <a:t>     </a:t>
            </a:r>
            <a:r>
              <a:rPr lang="en-US" altLang="en-US" sz="2000" b="1" i="0" dirty="0">
                <a:latin typeface="Verdana" panose="020B0604030504040204" pitchFamily="34" charset="0"/>
              </a:rPr>
              <a:t>5 – ring tones, ‘hold’ music; signals &amp; chimes, etc</a:t>
            </a:r>
            <a:r>
              <a:rPr lang="en-US" altLang="en-US" sz="2000" b="1" i="0" dirty="0" smtClean="0">
                <a:latin typeface="Verdana" panose="020B0604030504040204" pitchFamily="34" charset="0"/>
              </a:rPr>
              <a:t>.</a:t>
            </a:r>
            <a:r>
              <a:rPr lang="en-US" altLang="en-US" sz="16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i="0" dirty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altLang="en-US" sz="1600" b="1" i="0" dirty="0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785813" y="5141516"/>
            <a:ext cx="7207250" cy="7937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38150" y="5189141"/>
            <a:ext cx="8134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0" dirty="0">
                <a:latin typeface="Verdana" panose="020B0604030504040204" pitchFamily="34" charset="0"/>
              </a:rPr>
              <a:t>= </a:t>
            </a:r>
            <a:r>
              <a:rPr lang="en-US" altLang="en-US" sz="2800" b="1" i="0" dirty="0">
                <a:solidFill>
                  <a:schemeClr val="accent6"/>
                </a:solidFill>
                <a:latin typeface="Verdana" panose="020B0604030504040204" pitchFamily="34" charset="0"/>
              </a:rPr>
              <a:t>257 minutes = 4.3</a:t>
            </a:r>
            <a:r>
              <a:rPr lang="en-US" altLang="en-US" sz="2800" b="1" i="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hours per day</a:t>
            </a:r>
            <a:r>
              <a:rPr lang="en-US" altLang="en-US" b="1" i="0" dirty="0">
                <a:solidFill>
                  <a:schemeClr val="accent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b="1" i="0" dirty="0">
              <a:solidFill>
                <a:schemeClr val="accent6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71500" y="1747441"/>
            <a:ext cx="8075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latin typeface="Verdana" panose="020B0604030504040204" pitchFamily="34" charset="0"/>
              </a:rPr>
              <a:t> </a:t>
            </a:r>
            <a:r>
              <a:rPr lang="en-US" altLang="en-US" sz="2000" b="1" i="0" dirty="0">
                <a:latin typeface="Tahoma" panose="020B0604030504040204" pitchFamily="34" charset="0"/>
                <a:cs typeface="Tahoma" panose="020B0604030504040204" pitchFamily="34" charset="0"/>
              </a:rPr>
              <a:t>120 - music on TV, </a:t>
            </a:r>
            <a:r>
              <a:rPr lang="en-US" altLang="en-US" sz="2000" b="1" i="0" dirty="0" smtClean="0">
                <a:latin typeface="Tahoma" panose="020B0604030504040204" pitchFamily="34" charset="0"/>
                <a:cs typeface="Tahoma" panose="020B0604030504040204" pitchFamily="34" charset="0"/>
              </a:rPr>
              <a:t>DVD, </a:t>
            </a:r>
            <a:r>
              <a:rPr lang="en-US" altLang="en-US" sz="1800" b="1" i="0" dirty="0" smtClean="0">
                <a:latin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lang="en-US" altLang="en-US" sz="1800" b="1" i="0" dirty="0">
                <a:latin typeface="Tahoma" panose="020B0604030504040204" pitchFamily="34" charset="0"/>
                <a:cs typeface="Tahoma" panose="020B0604030504040204" pitchFamily="34" charset="0"/>
              </a:rPr>
              <a:t>movies</a:t>
            </a:r>
            <a:r>
              <a:rPr lang="en-US" altLang="en-US" sz="1600" b="1" i="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i="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1" i="0" dirty="0" smtClean="0">
                <a:solidFill>
                  <a:schemeClr val="accent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altLang="en-US" sz="1600" i="0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600" i="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1600" i="0" dirty="0">
                <a:latin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altLang="en-US" sz="1800" i="0" dirty="0">
                <a:latin typeface="Tahoma" panose="020B0604030504040204" pitchFamily="34" charset="0"/>
                <a:cs typeface="Tahoma" panose="020B0604030504040204" pitchFamily="34" charset="0"/>
              </a:rPr>
              <a:t>(based on Nielsen: 4½ </a:t>
            </a:r>
            <a:r>
              <a:rPr lang="en-US" altLang="en-US" sz="1800" i="0" dirty="0" err="1">
                <a:latin typeface="Tahoma" panose="020B0604030504040204" pitchFamily="34" charset="0"/>
                <a:cs typeface="Tahoma" panose="020B0604030504040204" pitchFamily="34" charset="0"/>
              </a:rPr>
              <a:t>hrs</a:t>
            </a:r>
            <a:r>
              <a:rPr lang="en-US" altLang="en-US" sz="1800" i="0" dirty="0">
                <a:latin typeface="Tahoma" panose="020B0604030504040204" pitchFamily="34" charset="0"/>
                <a:cs typeface="Tahoma" panose="020B0604030504040204" pitchFamily="34" charset="0"/>
              </a:rPr>
              <a:t> TV/individual/day USA 2005-2006)</a:t>
            </a:r>
          </a:p>
        </p:txBody>
      </p:sp>
      <p:sp>
        <p:nvSpPr>
          <p:cNvPr id="4112" name="Text Box 96"/>
          <p:cNvSpPr txBox="1">
            <a:spLocks noChangeArrowheads="1"/>
          </p:cNvSpPr>
          <p:nvPr/>
        </p:nvSpPr>
        <p:spPr bwMode="auto">
          <a:xfrm>
            <a:off x="250825" y="-27384"/>
            <a:ext cx="1871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 sz="1000">
                <a:latin typeface="Arial Narrow" panose="020B0606020202030204" pitchFamily="34" charset="0"/>
              </a:rPr>
              <a:t>P Tagg: Simple semiotics of music</a:t>
            </a:r>
            <a:endParaRPr lang="en-GB" altLang="en-US" sz="1000">
              <a:latin typeface="Arial Narrow" panose="020B0606020202030204" pitchFamily="34" charset="0"/>
            </a:endParaRPr>
          </a:p>
        </p:txBody>
      </p:sp>
      <p:sp>
        <p:nvSpPr>
          <p:cNvPr id="411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915472" y="635617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C04619-F08A-40B4-BF39-2CEB379C7A84}" type="slidenum">
              <a:rPr lang="en-US" altLang="en-US" sz="1400"/>
              <a:pPr/>
              <a:t>3</a:t>
            </a:fld>
            <a:endParaRPr lang="en-US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6279703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Cantarell" panose="02000503000000000000" pitchFamily="2" charset="0"/>
              </a:rPr>
              <a:t>Next: the definitions ...</a:t>
            </a:r>
            <a:endParaRPr lang="en-GB" sz="2400" i="0" dirty="0">
              <a:solidFill>
                <a:srgbClr val="FF0000"/>
              </a:solidFill>
              <a:latin typeface="Cantarell" panose="02000503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0072" y="6361583"/>
            <a:ext cx="3427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i="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b="1" i="0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See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, pp. 35-42</a:t>
            </a:r>
            <a:endParaRPr lang="en-GB" sz="1400" i="0" dirty="0">
              <a:solidFill>
                <a:schemeClr val="accent5">
                  <a:lumMod val="75000"/>
                </a:schemeClr>
              </a:solidFill>
              <a:latin typeface="Cantarell" panose="02000503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563757"/>
      </p:ext>
    </p:extLst>
  </p:cSld>
  <p:clrMapOvr>
    <a:masterClrMapping/>
  </p:clrMapOvr>
  <p:transition advTm="206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allAtOnce"/>
      <p:bldP spid="17" grpId="0"/>
      <p:bldP spid="19" grpId="0"/>
      <p:bldP spid="20" grpId="0" build="p" autoUpdateAnimBg="0"/>
      <p:bldP spid="20" grpId="1" build="p"/>
      <p:bldP spid="21" grpId="0" autoUpdateAnimBg="0"/>
      <p:bldP spid="22" grpId="0" autoUpdateAnimBg="0"/>
      <p:bldP spid="24" grpId="0" autoUpdateAnimBg="0"/>
      <p:bldP spid="25" grpId="0" autoUpdateAnimBg="0"/>
      <p:bldP spid="26" grpId="0" autoUpdateAnimBg="0"/>
      <p:bldP spid="27" grpId="0" animBg="1"/>
      <p:bldP spid="28" grpId="0" autoUpdateAnimBg="0"/>
      <p:bldP spid="29" grpId="0" autoUpdateAnimBg="0"/>
      <p:bldP spid="18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2122" y="908720"/>
            <a:ext cx="56735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References in </a:t>
            </a:r>
            <a:r>
              <a:rPr lang="en-US" sz="2600" dirty="0" smtClean="0">
                <a:solidFill>
                  <a:schemeClr val="tx2"/>
                </a:solidFill>
                <a:latin typeface="Cantarell" panose="02000503000000000000" pitchFamily="2" charset="0"/>
              </a:rPr>
              <a:t>Ten Little Title Tunes</a:t>
            </a:r>
            <a:r>
              <a:rPr lang="en-US" sz="26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*</a:t>
            </a:r>
            <a:endParaRPr lang="en-GB" sz="26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339752" y="103183"/>
            <a:ext cx="4518247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i="0" kern="0" dirty="0">
                <a:solidFill>
                  <a:schemeClr val="tx2"/>
                </a:solidFill>
                <a:latin typeface="Cantarell" panose="02000503000000000000" pitchFamily="2" charset="0"/>
              </a:rPr>
              <a:t>moderating emotion fixation (3)</a:t>
            </a:r>
            <a:endParaRPr lang="en-GB" sz="2400" i="0" kern="0" dirty="0">
              <a:solidFill>
                <a:schemeClr val="tx2"/>
              </a:solidFill>
              <a:latin typeface="Cantarell" panose="02000503000000000000" pitchFamily="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55576" y="1998132"/>
          <a:ext cx="7560840" cy="1508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040560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Cantarell" panose="02000503000000000000" pitchFamily="2" charset="0"/>
                        </a:rPr>
                        <a:t>VVA</a:t>
                      </a:r>
                      <a:r>
                        <a:rPr lang="en-US" sz="2000" b="0" baseline="0" dirty="0" smtClean="0">
                          <a:latin typeface="Cantarell" panose="02000503000000000000" pitchFamily="2" charset="0"/>
                        </a:rPr>
                        <a:t> Taxonomy</a:t>
                      </a:r>
                      <a:endParaRPr lang="en-GB" sz="2000" b="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antarell" panose="02000503000000000000" pitchFamily="2" charset="0"/>
                        </a:rPr>
                        <a:t>pp. 746-768 /</a:t>
                      </a:r>
                      <a:r>
                        <a:rPr lang="en-US" sz="1600" b="0" baseline="0" dirty="0" smtClean="0">
                          <a:latin typeface="Cantarell" panose="02000503000000000000" pitchFamily="2" charset="0"/>
                        </a:rPr>
                        <a:t> 66-88</a:t>
                      </a:r>
                      <a:endParaRPr lang="en-GB" sz="1600" b="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latin typeface="Cantarell" panose="02000503000000000000" pitchFamily="2" charset="0"/>
                        </a:rPr>
                        <a:t>2-digit VVA category scores (appendix 5.2)</a:t>
                      </a:r>
                      <a:endParaRPr lang="en-GB" sz="18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tarell" panose="02000503000000000000" pitchFamily="2" charset="0"/>
                        </a:rPr>
                        <a:t>p. 771/91</a:t>
                      </a:r>
                      <a:endParaRPr lang="en-GB" sz="16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ntarell" panose="02000503000000000000" pitchFamily="2" charset="0"/>
                        </a:rPr>
                        <a:t>3</a:t>
                      </a:r>
                      <a:r>
                        <a:rPr lang="en-US" sz="1800" b="0" baseline="0" dirty="0" smtClean="0">
                          <a:latin typeface="Cantarell" panose="02000503000000000000" pitchFamily="2" charset="0"/>
                        </a:rPr>
                        <a:t>-digit VVA 310-393 (scenarios)</a:t>
                      </a:r>
                      <a:endParaRPr lang="en-GB" sz="18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ntarell" panose="02000503000000000000" pitchFamily="2" charset="0"/>
                        </a:rPr>
                        <a:t>p.</a:t>
                      </a:r>
                      <a:r>
                        <a:rPr lang="en-US" sz="1600" baseline="0" dirty="0" smtClean="0">
                          <a:latin typeface="Cantarell" panose="02000503000000000000" pitchFamily="2" charset="0"/>
                        </a:rPr>
                        <a:t> 774/94</a:t>
                      </a:r>
                      <a:endParaRPr lang="en-GB" sz="16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1640" y="32027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NB. You will need to navigate </a:t>
            </a:r>
            <a:r>
              <a:rPr lang="en-US" sz="18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manually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to the relevant pages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6288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NB. These texts have direct links in the </a:t>
            </a:r>
            <a:r>
              <a:rPr lang="en-US" sz="1800" i="0" dirty="0" err="1" smtClean="0">
                <a:solidFill>
                  <a:srgbClr val="FF9966"/>
                </a:solidFill>
                <a:latin typeface="Cantarell" panose="02000503000000000000" pitchFamily="2" charset="0"/>
              </a:rPr>
              <a:t>hyperink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file (slide </a:t>
            </a:r>
            <a:fld id="{A15BD9CB-D467-44DF-B460-7257034BC7A8}" type="slidenum">
              <a:rPr lang="en-US" sz="1800" i="0" smtClean="0">
                <a:solidFill>
                  <a:srgbClr val="FF9966"/>
                </a:solidFill>
                <a:latin typeface="Cantarell" panose="02000503000000000000" pitchFamily="2" charset="0"/>
              </a:rPr>
              <a:t>30</a:t>
            </a:fld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)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933" y="3933845"/>
            <a:ext cx="806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latin typeface="Cantarell" panose="02000503000000000000" pitchFamily="2" charset="0"/>
              </a:rPr>
              <a:t>Table ‘Most common VVAs to “male” and “female” tunes </a:t>
            </a:r>
            <a:r>
              <a:rPr lang="en-US" sz="1600" i="0" dirty="0" smtClean="0">
                <a:latin typeface="Cantarell" panose="02000503000000000000" pitchFamily="2" charset="0"/>
              </a:rPr>
              <a:t>(p.</a:t>
            </a:r>
            <a:r>
              <a:rPr lang="en-GB" sz="1600" i="0" dirty="0" smtClean="0">
                <a:latin typeface="Cantarell" panose="02000503000000000000" pitchFamily="2" charset="0"/>
              </a:rPr>
              <a:t> 674/692)</a:t>
            </a:r>
          </a:p>
          <a:p>
            <a:r>
              <a:rPr lang="en-GB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</a:t>
            </a:r>
            <a:r>
              <a:rPr lang="en-GB" sz="16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Ten </a:t>
            </a:r>
            <a:r>
              <a:rPr lang="en-GB" sz="1600" dirty="0">
                <a:solidFill>
                  <a:srgbClr val="FF9966"/>
                </a:solidFill>
                <a:latin typeface="Cantarell" panose="02000503000000000000" pitchFamily="2" charset="0"/>
              </a:rPr>
              <a:t>Little Title Tunes</a:t>
            </a:r>
            <a:r>
              <a:rPr lang="en-GB" sz="1600" i="0" dirty="0">
                <a:solidFill>
                  <a:srgbClr val="FF9966"/>
                </a:solidFill>
                <a:latin typeface="Cantarell" panose="02000503000000000000" pitchFamily="2" charset="0"/>
              </a:rPr>
              <a:t>: final chapter ‘So what? Title tune gender and ideology</a:t>
            </a:r>
            <a:r>
              <a:rPr lang="en-GB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’</a:t>
            </a:r>
            <a:endParaRPr lang="en-GB" sz="16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9" y="489064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 smtClean="0">
                <a:latin typeface="Cantarell" panose="02000503000000000000" pitchFamily="2" charset="0"/>
              </a:rPr>
              <a:t>Gestural Interconversion</a:t>
            </a:r>
            <a:endParaRPr lang="en-GB" sz="2000" i="0" dirty="0">
              <a:latin typeface="Cantarell" panose="02000503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754742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Play </a:t>
            </a:r>
            <a:r>
              <a:rPr lang="en-GB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video ‘Olwen</a:t>
            </a:r>
            <a:r>
              <a:rPr lang="en-GB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, Austria, Shampoo’</a:t>
            </a:r>
            <a:endParaRPr lang="en-GB" sz="16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38541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article ‘Gestural interconversion and connotative precision’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9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57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58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6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3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2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68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49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49" tmFilter="0, 0; 0.125,0.2665; 0.25,0.4; 0.375,0.465; 0.5,0.5;  0.625,0.535; 0.75,0.6; 0.875,0.7335; 1,1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24" tmFilter="0, 0; 0.125,0.2665; 0.25,0.4; 0.375,0.465; 0.5,0.5;  0.625,0.535; 0.75,0.6; 0.875,0.7335; 1,1">
                                              <p:stCondLst>
                                                <p:cond delay="497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2" tmFilter="0, 0; 0.125,0.2665; 0.25,0.4; 0.375,0.465; 0.5,0.5;  0.625,0.535; 0.75,0.6; 0.875,0.7335; 1,1">
                                              <p:stCondLst>
                                                <p:cond delay="621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10">
                                              <p:stCondLst>
                                                <p:cond delay="244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62" decel="50000">
                                              <p:stCondLst>
                                                <p:cond delay="254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10">
                                              <p:stCondLst>
                                                <p:cond delay="492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62" decel="50000">
                                              <p:stCondLst>
                                                <p:cond delay="502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10">
                                              <p:stCondLst>
                                                <p:cond delay="616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62" decel="50000">
                                              <p:stCondLst>
                                                <p:cond delay="625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10">
                                              <p:stCondLst>
                                                <p:cond delay="678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62" decel="50000">
                                              <p:stCondLst>
                                                <p:cond delay="688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10" grpId="0"/>
          <p:bldP spid="11" grpId="0"/>
          <p:bldP spid="12" grpId="0" build="p"/>
          <p:bldP spid="13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3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4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0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1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3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4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5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7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26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8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4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5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7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8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9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80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81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3" presetID="26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217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683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49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49" tmFilter="0, 0; 0.125,0.2665; 0.25,0.4; 0.375,0.465; 0.5,0.5;  0.625,0.535; 0.75,0.6; 0.875,0.7335; 1,1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24" tmFilter="0, 0; 0.125,0.2665; 0.25,0.4; 0.375,0.465; 0.5,0.5;  0.625,0.535; 0.75,0.6; 0.875,0.7335; 1,1">
                                              <p:stCondLst>
                                                <p:cond delay="497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2" tmFilter="0, 0; 0.125,0.2665; 0.25,0.4; 0.375,0.465; 0.5,0.5;  0.625,0.535; 0.75,0.6; 0.875,0.7335; 1,1">
                                              <p:stCondLst>
                                                <p:cond delay="621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10">
                                              <p:stCondLst>
                                                <p:cond delay="244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62" decel="50000">
                                              <p:stCondLst>
                                                <p:cond delay="254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10">
                                              <p:stCondLst>
                                                <p:cond delay="492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62" decel="50000">
                                              <p:stCondLst>
                                                <p:cond delay="502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10">
                                              <p:stCondLst>
                                                <p:cond delay="616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62" decel="50000">
                                              <p:stCondLst>
                                                <p:cond delay="625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10">
                                              <p:stCondLst>
                                                <p:cond delay="678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62" decel="50000">
                                              <p:stCondLst>
                                                <p:cond delay="688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10" grpId="0"/>
          <p:bldP spid="11" grpId="0"/>
          <p:bldP spid="12" grpId="0" build="p"/>
          <p:bldP spid="13" grpId="0"/>
          <p:bldP spid="15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374" y="764704"/>
            <a:ext cx="8134350" cy="792162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CA" sz="4000" b="1" dirty="0">
                <a:latin typeface="Cantarell" panose="02000503000000000000" pitchFamily="2" charset="0"/>
              </a:rPr>
              <a:t>GESTURAL INTERCONVERSION</a:t>
            </a:r>
            <a:endParaRPr lang="en-GB" sz="4000" b="1" dirty="0">
              <a:latin typeface="Cantarell" panose="02000503000000000000" pitchFamily="2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84213" y="2424211"/>
            <a:ext cx="7704137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755650" y="1938561"/>
            <a:ext cx="7561263" cy="37226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sz="2800" i="0" dirty="0">
                <a:latin typeface="Cantarell" panose="02000503000000000000" pitchFamily="2" charset="0"/>
              </a:rPr>
              <a:t>objects and movements outside the individual are internalised and appropriated by the intermediaries of gesture, touch or bodily movement, as corresponding to particular states of mind;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CA" sz="2800" i="0" dirty="0">
                <a:latin typeface="Cantarell" panose="02000503000000000000" pitchFamily="2" charset="0"/>
              </a:rPr>
              <a:t>particular states of mind are, by the same intermediaries, projected on to external objects and movements.</a:t>
            </a:r>
            <a:endParaRPr lang="en-GB" sz="2800" i="0" dirty="0">
              <a:latin typeface="Cantarell" panose="02000503000000000000" pitchFamily="2" charset="0"/>
            </a:endParaRP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331913" y="1484784"/>
            <a:ext cx="640873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800" b="1" i="0" dirty="0">
                <a:latin typeface="Cantarell" panose="02000503000000000000" pitchFamily="2" charset="0"/>
              </a:rPr>
              <a:t>... a 2-way process by which ...</a:t>
            </a:r>
            <a:endParaRPr lang="en-GB" sz="1800" b="1" i="0" dirty="0">
              <a:latin typeface="Cantarell" panose="020005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19672" y="-40506"/>
            <a:ext cx="590242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moderating emotion fixation (4)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39753" y="103183"/>
            <a:ext cx="4248472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580526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</a:t>
            </a:r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article ‘Gestural </a:t>
            </a:r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interconversion and connotative precision</a:t>
            </a:r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’ and/or pp. 253-267 in </a:t>
            </a:r>
            <a:r>
              <a:rPr lang="en-US" sz="16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Ten Little Title Tunes</a:t>
            </a:r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 and/or pp. 502-509 in </a:t>
            </a:r>
            <a:r>
              <a:rPr lang="en-US" sz="16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6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.</a:t>
            </a:r>
            <a:endParaRPr lang="en-GB" sz="16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3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  <p:bldP spid="199686" grpId="0"/>
      <p:bldP spid="6" grpId="0"/>
      <p:bldP spid="7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21848"/>
            <a:ext cx="1293912" cy="155104"/>
          </a:xfrm>
        </p:spPr>
        <p:txBody>
          <a:bodyPr/>
          <a:lstStyle/>
          <a:p>
            <a:r>
              <a:rPr lang="en-US" sz="800" dirty="0" smtClean="0"/>
              <a:t>EMOTION WORDS etc.</a:t>
            </a:r>
            <a:endParaRPr lang="en-GB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176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619672" y="264710"/>
            <a:ext cx="590242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i="0" kern="0" dirty="0" smtClean="0">
                <a:latin typeface="Cantarell" panose="02000503000000000000" pitchFamily="2" charset="0"/>
              </a:rPr>
              <a:t>moderating emotion fixation (5)</a:t>
            </a:r>
            <a:endParaRPr lang="en-GB" sz="2000" i="0" kern="0" dirty="0">
              <a:latin typeface="Cantarell" panose="020005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39753" y="408399"/>
            <a:ext cx="4248472" cy="5767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57397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The problem with ‘emotion words’</a:t>
            </a:r>
            <a:endParaRPr lang="en-GB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636912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Cantarell" panose="02000503000000000000" pitchFamily="2" charset="0"/>
              </a:rPr>
              <a:t>Too vague for music (e.g. ‘joy’)</a:t>
            </a:r>
            <a:r>
              <a:rPr lang="en-US" sz="2400" i="0" dirty="0">
                <a:solidFill>
                  <a:schemeClr val="bg2">
                    <a:lumMod val="40000"/>
                    <a:lumOff val="60000"/>
                  </a:schemeClr>
                </a:solidFill>
                <a:latin typeface="Cantarell" panose="02000503000000000000" pitchFamily="2" charset="0"/>
              </a:rPr>
              <a:t> </a:t>
            </a:r>
            <a:endParaRPr lang="en-US" sz="2400" i="0" dirty="0" smtClean="0">
              <a:solidFill>
                <a:schemeClr val="bg2">
                  <a:lumMod val="40000"/>
                  <a:lumOff val="60000"/>
                </a:schemeClr>
              </a:solidFill>
              <a:latin typeface="Cantarell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Play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video ‘5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different types of joy’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0" dirty="0" smtClean="0">
                <a:latin typeface="Cantarell" panose="02000503000000000000" pitchFamily="2" charset="0"/>
              </a:rPr>
              <a:t>Too irrelevantly precise for </a:t>
            </a:r>
            <a:r>
              <a:rPr lang="en-US" sz="2400" i="0" dirty="0">
                <a:latin typeface="Cantarell" panose="02000503000000000000" pitchFamily="2" charset="0"/>
              </a:rPr>
              <a:t>music </a:t>
            </a:r>
            <a:r>
              <a:rPr lang="en-US" sz="2400" i="0" dirty="0" smtClean="0">
                <a:latin typeface="Cantarell" panose="02000503000000000000" pitchFamily="2" charset="0"/>
              </a:rPr>
              <a:t>(suspicion</a:t>
            </a:r>
            <a:r>
              <a:rPr lang="en-US" sz="2400" i="0" dirty="0">
                <a:latin typeface="Cantarell" panose="02000503000000000000" pitchFamily="2" charset="0"/>
              </a:rPr>
              <a:t>, envy,</a:t>
            </a:r>
            <a:br>
              <a:rPr lang="en-US" sz="2400" i="0" dirty="0">
                <a:latin typeface="Cantarell" panose="02000503000000000000" pitchFamily="2" charset="0"/>
              </a:rPr>
            </a:br>
            <a:r>
              <a:rPr lang="en-US" sz="2400" i="0" dirty="0">
                <a:latin typeface="Cantarell" panose="02000503000000000000" pitchFamily="2" charset="0"/>
              </a:rPr>
              <a:t>jealousy, guilt, embarrassment</a:t>
            </a:r>
            <a:r>
              <a:rPr lang="en-US" sz="1800" i="0" dirty="0">
                <a:latin typeface="Cantarell" panose="02000503000000000000" pitchFamily="2" charset="0"/>
              </a:rPr>
              <a:t>)</a:t>
            </a:r>
            <a:r>
              <a:rPr lang="en-US" sz="2400" i="0" dirty="0" smtClean="0">
                <a:latin typeface="Cantarell" panose="02000503000000000000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Play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video ‘Guilt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, suspicion, envy, etc. Which is which?’ 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5091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Read ‘Emotion, mood, metaphor’ in </a:t>
            </a:r>
            <a:r>
              <a:rPr lang="en-US" sz="18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Music’s Meanings </a:t>
            </a:r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(pp. 71-81)</a:t>
            </a:r>
            <a:endParaRPr lang="en-GB" sz="1800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4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/>
          <p:bldP spid="3" grpId="0" build="p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7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8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9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50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1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52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3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4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/>
          <p:bldP spid="3" grpId="0" build="p"/>
          <p:bldP spid="9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940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</a:rPr>
              <a:t>Why are VVAs useful? </a:t>
            </a:r>
            <a:endParaRPr lang="en-GB" sz="3200" dirty="0">
              <a:latin typeface="Cantarell" panose="02000503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428184"/>
            <a:ext cx="1905000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1" y="1052736"/>
            <a:ext cx="874846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1. They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help solve the problem of music’s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intrinsically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alogogenic</a:t>
            </a:r>
            <a:r>
              <a:rPr lang="en-US" sz="24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(=not conducive to </a:t>
            </a:r>
            <a:r>
              <a:rPr lang="en-US" sz="20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verbalisation</a:t>
            </a:r>
            <a:r>
              <a:rPr lang="en-US" sz="20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nature in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2600" i="0" dirty="0" err="1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institutionalised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tradition of knowledge where the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Word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ὁ λόγος)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king </a:t>
            </a:r>
            <a:r>
              <a:rPr lang="en-US" sz="2000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(now)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000" i="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16" y="2852936"/>
            <a:ext cx="87484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They can help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solve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an important problem </a:t>
            </a:r>
            <a:r>
              <a:rPr lang="en-US" sz="26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structural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denotation in music —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poïetic</a:t>
            </a: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600" i="0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aesthesic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 smtClean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rgbClr val="FF0000"/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016" y="3942348"/>
            <a:ext cx="8820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3. They can help provide descriptors for parameters of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expression sidelined by conventional music theory, </a:t>
            </a: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e.g.</a:t>
            </a:r>
            <a:b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timbre, aural space, vocal persona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16" y="5416768"/>
            <a:ext cx="88204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4. They help counteract conventional fixation on ‘emotion’ </a:t>
            </a:r>
            <a:b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(and ‘the body’) as music’s main semiotic content</a:t>
            </a:r>
            <a:r>
              <a:rPr lang="en-US" sz="2000" i="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i="0" dirty="0">
                <a:solidFill>
                  <a:srgbClr val="FF00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</a:t>
            </a:r>
            <a:endParaRPr lang="en-US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44016" y="1052736"/>
            <a:ext cx="8748464" cy="1800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1731" y="2983830"/>
            <a:ext cx="7772400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i="0" kern="0" dirty="0" smtClean="0">
                <a:latin typeface="Cantarell" panose="02000503000000000000" pitchFamily="2" charset="0"/>
              </a:rPr>
              <a:t>VVAs and the absent sign</a:t>
            </a:r>
            <a:endParaRPr lang="en-GB" sz="3600" i="0" kern="0" dirty="0">
              <a:latin typeface="Cantarell" panose="020005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043608" y="3127192"/>
            <a:ext cx="7128792" cy="590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285750" y="1259384"/>
            <a:ext cx="8429625" cy="11049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million-dollar question 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music semiotics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3413348"/>
            <a:ext cx="79295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Why and how does who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communicate what in music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to whom and with what effect?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143125" y="3413348"/>
            <a:ext cx="928688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786438" y="3413348"/>
            <a:ext cx="928687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928813" y="4270598"/>
            <a:ext cx="1000125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14750" y="4270598"/>
            <a:ext cx="3786188" cy="5000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929063" y="3413348"/>
            <a:ext cx="857250" cy="50006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214813" y="3841973"/>
            <a:ext cx="1071562" cy="50006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0438" y="5199286"/>
            <a:ext cx="2357437" cy="461962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sciences</a:t>
            </a:r>
          </a:p>
        </p:txBody>
      </p:sp>
      <p:cxnSp>
        <p:nvCxnSpPr>
          <p:cNvPr id="15" name="Shape 14"/>
          <p:cNvCxnSpPr>
            <a:cxnSpLocks noChangeShapeType="1"/>
            <a:stCxn id="9" idx="6"/>
          </p:cNvCxnSpPr>
          <p:nvPr/>
        </p:nvCxnSpPr>
        <p:spPr bwMode="auto">
          <a:xfrm flipH="1">
            <a:off x="5929313" y="3662586"/>
            <a:ext cx="785812" cy="1822450"/>
          </a:xfrm>
          <a:prstGeom prst="curvedConnector4">
            <a:avLst>
              <a:gd name="adj1" fmla="val -130440"/>
              <a:gd name="adj2" fmla="val 98963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Curved Connector 15"/>
          <p:cNvCxnSpPr>
            <a:cxnSpLocks noChangeShapeType="1"/>
            <a:stCxn id="8" idx="2"/>
            <a:endCxn id="14" idx="1"/>
          </p:cNvCxnSpPr>
          <p:nvPr/>
        </p:nvCxnSpPr>
        <p:spPr bwMode="auto">
          <a:xfrm rot="10800000" flipH="1" flipV="1">
            <a:off x="2143125" y="3662586"/>
            <a:ext cx="1357313" cy="1766887"/>
          </a:xfrm>
          <a:prstGeom prst="curvedConnector3">
            <a:avLst>
              <a:gd name="adj1" fmla="val -8203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hape 1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2635251" y="4564285"/>
            <a:ext cx="658812" cy="1071563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hape 44"/>
          <p:cNvCxnSpPr>
            <a:cxnSpLocks noChangeShapeType="1"/>
            <a:endCxn id="14" idx="3"/>
          </p:cNvCxnSpPr>
          <p:nvPr/>
        </p:nvCxnSpPr>
        <p:spPr bwMode="auto">
          <a:xfrm rot="10800000" flipV="1">
            <a:off x="5857875" y="4699223"/>
            <a:ext cx="928688" cy="730250"/>
          </a:xfrm>
          <a:prstGeom prst="curvedConnector3">
            <a:avLst>
              <a:gd name="adj1" fmla="val 712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TextBox 18"/>
          <p:cNvSpPr txBox="1"/>
          <p:nvPr/>
        </p:nvSpPr>
        <p:spPr>
          <a:xfrm>
            <a:off x="3779838" y="2627536"/>
            <a:ext cx="2663825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music analysis</a:t>
            </a:r>
          </a:p>
        </p:txBody>
      </p:sp>
      <p:cxnSp>
        <p:nvCxnSpPr>
          <p:cNvPr id="20" name="Elbow Connector 19"/>
          <p:cNvCxnSpPr>
            <a:stCxn id="13" idx="7"/>
            <a:endCxn id="19" idx="2"/>
          </p:cNvCxnSpPr>
          <p:nvPr/>
        </p:nvCxnSpPr>
        <p:spPr bwMode="auto">
          <a:xfrm rot="16200000" flipV="1">
            <a:off x="4707901" y="3493658"/>
            <a:ext cx="825707" cy="173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1" name="Elbow Connector 20"/>
          <p:cNvCxnSpPr>
            <a:stCxn id="12" idx="0"/>
            <a:endCxn id="19" idx="2"/>
          </p:cNvCxnSpPr>
          <p:nvPr/>
        </p:nvCxnSpPr>
        <p:spPr bwMode="auto">
          <a:xfrm rot="5400000" flipH="1" flipV="1">
            <a:off x="4572949" y="2874237"/>
            <a:ext cx="323850" cy="7543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714500" y="3913411"/>
            <a:ext cx="2500313" cy="357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96"/>
          <p:cNvSpPr txBox="1">
            <a:spLocks noChangeArrowheads="1"/>
          </p:cNvSpPr>
          <p:nvPr/>
        </p:nvSpPr>
        <p:spPr bwMode="auto">
          <a:xfrm>
            <a:off x="35496" y="188640"/>
            <a:ext cx="1871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dirty="0">
                <a:latin typeface="Arial Narrow" pitchFamily="34" charset="0"/>
              </a:rPr>
              <a:t>P Tagg: Simple semiotics of music</a:t>
            </a:r>
            <a:endParaRPr lang="en-GB" sz="1000" dirty="0">
              <a:latin typeface="Arial Narrow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483767" y="-27384"/>
            <a:ext cx="460851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 smtClean="0">
                <a:latin typeface="Cantarell" panose="02000503000000000000" pitchFamily="2" charset="0"/>
              </a:rPr>
              <a:t>the absent sign (1)</a:t>
            </a:r>
            <a:endParaRPr lang="en-GB" sz="2400" i="0" kern="0" dirty="0">
              <a:latin typeface="Cantarell" panose="02000503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2699792" y="115978"/>
            <a:ext cx="4176464" cy="590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063" y="2645159"/>
            <a:ext cx="242887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tarell" panose="02000503000000000000" pitchFamily="2" charset="0"/>
              </a:rPr>
              <a:t>sonic materiality</a:t>
            </a:r>
            <a:endParaRPr lang="en-GB" sz="2400" dirty="0">
              <a:latin typeface="Cantarell" panose="02000503000000000000" pitchFamily="2" charset="0"/>
            </a:endParaRPr>
          </a:p>
        </p:txBody>
      </p:sp>
      <p:cxnSp>
        <p:nvCxnSpPr>
          <p:cNvPr id="4" name="Straight Connector 3"/>
          <p:cNvCxnSpPr>
            <a:endCxn id="12" idx="1"/>
          </p:cNvCxnSpPr>
          <p:nvPr/>
        </p:nvCxnSpPr>
        <p:spPr bwMode="auto">
          <a:xfrm>
            <a:off x="2821781" y="3106824"/>
            <a:ext cx="1232823" cy="37975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51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2" grpId="0" animBg="1"/>
      <p:bldP spid="24" grpId="0"/>
      <p:bldP spid="25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 bwMode="auto">
          <a:xfrm>
            <a:off x="1071538" y="871482"/>
            <a:ext cx="6858048" cy="4357718"/>
          </a:xfrm>
          <a:prstGeom prst="cube">
            <a:avLst/>
          </a:prstGeom>
          <a:solidFill>
            <a:srgbClr val="001817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lood" dir="t"/>
          </a:scene3d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0188" y="3086060"/>
            <a:ext cx="5000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i="0" dirty="0">
                <a:solidFill>
                  <a:schemeClr val="accent3">
                    <a:lumMod val="75000"/>
                  </a:schemeClr>
                </a:solidFill>
                <a:latin typeface="Stencil Std" pitchFamily="50" charset="0"/>
                <a:ea typeface="Tahoma" pitchFamily="34" charset="0"/>
                <a:cs typeface="Tahoma" pitchFamily="34" charset="0"/>
              </a:rPr>
              <a:t>Black Box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272887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The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3943310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solidFill>
                  <a:srgbClr val="607272"/>
                </a:solidFill>
                <a:latin typeface="Stencil Std" pitchFamily="50" charset="0"/>
                <a:cs typeface="Tahoma" pitchFamily="34" charset="0"/>
              </a:rPr>
              <a:t>of musical meaning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363866" y="6428184"/>
            <a:ext cx="528614" cy="457200"/>
          </a:xfrm>
        </p:spPr>
        <p:txBody>
          <a:bodyPr/>
          <a:lstStyle/>
          <a:p>
            <a:pPr>
              <a:defRPr/>
            </a:pPr>
            <a:fld id="{F3092E38-A341-44B3-8D89-8AB490B464BA}" type="slidenum">
              <a:rPr lang="en-US" sz="1200" smtClean="0"/>
              <a:pPr>
                <a:defRPr/>
              </a:pPr>
              <a:t>36</a:t>
            </a:fld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1268760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How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does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whom 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who communicate what to whom with what effect?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085184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How does </a:t>
            </a:r>
            <a:r>
              <a:rPr lang="en-US" sz="3000" i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who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communicate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what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to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whom</a:t>
            </a:r>
            <a:r>
              <a:rPr lang="en-US" sz="3000" i="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itchFamily="34" charset="0"/>
              </a:rPr>
              <a:t> with </a:t>
            </a:r>
            <a:r>
              <a:rPr lang="en-US" sz="3000" i="0" u="sng" dirty="0" smtClean="0">
                <a:solidFill>
                  <a:srgbClr val="FFFF00"/>
                </a:solidFill>
                <a:latin typeface="Arial Narrow" pitchFamily="34" charset="0"/>
              </a:rPr>
              <a:t>what effect</a:t>
            </a:r>
            <a:r>
              <a:rPr lang="en-US" sz="3000" i="0" dirty="0" smtClean="0">
                <a:solidFill>
                  <a:schemeClr val="tx1">
                    <a:lumMod val="85000"/>
                  </a:schemeClr>
                </a:solidFill>
                <a:latin typeface="Arial Narrow" pitchFamily="34" charset="0"/>
              </a:rPr>
              <a:t>?</a:t>
            </a:r>
            <a:endParaRPr lang="en-GB" sz="3000" i="0" dirty="0">
              <a:solidFill>
                <a:schemeClr val="tx1">
                  <a:lumMod val="8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19888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tencil" pitchFamily="82" charset="0"/>
              </a:rPr>
              <a:t>Object </a:t>
            </a:r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― sign ― </a:t>
            </a:r>
            <a:r>
              <a:rPr lang="en-US" i="0" dirty="0" err="1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chemeClr val="tx1">
                  <a:lumMod val="65000"/>
                </a:schemeClr>
              </a:solidFill>
              <a:latin typeface="Stencil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65313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1">
                    <a:lumMod val="65000"/>
                  </a:schemeClr>
                </a:solidFill>
                <a:latin typeface="Stencil" pitchFamily="82" charset="0"/>
              </a:rPr>
              <a:t>Object ― sign ― </a:t>
            </a:r>
            <a:r>
              <a:rPr lang="en-US" i="0" dirty="0" err="1" smtClean="0">
                <a:solidFill>
                  <a:srgbClr val="FFFF00"/>
                </a:solidFill>
                <a:latin typeface="Stencil" pitchFamily="82" charset="0"/>
              </a:rPr>
              <a:t>interpretant</a:t>
            </a:r>
            <a:endParaRPr lang="en-GB" i="0" dirty="0">
              <a:solidFill>
                <a:srgbClr val="FFFF00"/>
              </a:solidFill>
              <a:latin typeface="Stencil" pitchFamily="8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1520" y="548680"/>
            <a:ext cx="8640960" cy="2016224"/>
          </a:xfrm>
          <a:prstGeom prst="roundRect">
            <a:avLst/>
          </a:prstGeom>
          <a:noFill/>
          <a:ln w="76200" cap="flat" cmpd="sng" algn="ctr">
            <a:solidFill>
              <a:srgbClr val="33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5661248"/>
            <a:ext cx="5832648" cy="58477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cultural studies</a:t>
            </a:r>
            <a:endParaRPr lang="en-GB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179512" y="4581128"/>
            <a:ext cx="8784976" cy="1656184"/>
          </a:xfrm>
          <a:prstGeom prst="roundRect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2525995"/>
            <a:ext cx="3528392" cy="830997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err="1" smtClean="0">
                <a:latin typeface="Tahoma" pitchFamily="34" charset="0"/>
                <a:cs typeface="Tahoma" pitchFamily="34" charset="0"/>
              </a:rPr>
              <a:t>Contextless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 text</a:t>
            </a:r>
            <a:br>
              <a:rPr lang="en-US" sz="2800" i="0" dirty="0" smtClean="0">
                <a:latin typeface="Tahoma" pitchFamily="34" charset="0"/>
                <a:cs typeface="Tahoma" pitchFamily="34" charset="0"/>
              </a:rPr>
            </a:br>
            <a:r>
              <a:rPr lang="en-US" sz="2000" i="0" dirty="0" smtClean="0">
                <a:latin typeface="Cantarell" panose="02000503000000000000" pitchFamily="2" charset="0"/>
                <a:cs typeface="Tahoma" pitchFamily="34" charset="0"/>
              </a:rPr>
              <a:t>«Nothing but ‘the music’»</a:t>
            </a:r>
            <a:endParaRPr lang="en-GB" sz="20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7624" y="539969"/>
            <a:ext cx="7056784" cy="584775"/>
          </a:xfrm>
          <a:prstGeom prst="rect">
            <a:avLst/>
          </a:prstGeom>
          <a:solidFill>
            <a:srgbClr val="332E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Stereotypical </a:t>
            </a:r>
            <a:r>
              <a:rPr lang="en-US" dirty="0" err="1" smtClean="0"/>
              <a:t>euroclassical</a:t>
            </a:r>
            <a:r>
              <a:rPr lang="en-US" dirty="0" smtClean="0"/>
              <a:t> music studies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652120" y="3852917"/>
            <a:ext cx="3312368" cy="800219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Textless context</a:t>
            </a:r>
            <a:br>
              <a:rPr lang="en-US" sz="2800" i="0" dirty="0" smtClean="0">
                <a:latin typeface="Tahoma" pitchFamily="34" charset="0"/>
                <a:cs typeface="Tahoma" pitchFamily="34" charset="0"/>
              </a:rPr>
            </a:br>
            <a:r>
              <a:rPr lang="en-US" sz="1800" i="0" dirty="0" smtClean="0">
                <a:latin typeface="Cantarell" panose="02000503000000000000" pitchFamily="2" charset="0"/>
                <a:cs typeface="Tahoma" pitchFamily="34" charset="0"/>
              </a:rPr>
              <a:t>«Everything </a:t>
            </a:r>
            <a:r>
              <a:rPr lang="en-US" sz="1800" i="0" dirty="0">
                <a:latin typeface="Cantarell" panose="02000503000000000000" pitchFamily="2" charset="0"/>
                <a:cs typeface="Tahoma" pitchFamily="34" charset="0"/>
              </a:rPr>
              <a:t>but ‘the music</a:t>
            </a:r>
            <a:r>
              <a:rPr lang="en-US" sz="1800" i="0" dirty="0" smtClean="0">
                <a:latin typeface="Cantarell" panose="02000503000000000000" pitchFamily="2" charset="0"/>
                <a:cs typeface="Tahoma" pitchFamily="34" charset="0"/>
              </a:rPr>
              <a:t>’»</a:t>
            </a:r>
            <a:endParaRPr lang="en-GB" sz="18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3275856" y="1988840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A66BD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275856" y="4653136"/>
            <a:ext cx="1080120" cy="504056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779912" y="2420888"/>
            <a:ext cx="0" cy="2160240"/>
          </a:xfrm>
          <a:prstGeom prst="straightConnector1">
            <a:avLst/>
          </a:prstGeom>
          <a:noFill/>
          <a:ln w="57150" cap="flat" cmpd="sng" algn="ctr">
            <a:solidFill>
              <a:srgbClr val="B889DB"/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38" name="Rectangle 37"/>
          <p:cNvSpPr/>
          <p:nvPr/>
        </p:nvSpPr>
        <p:spPr>
          <a:xfrm rot="20753416">
            <a:off x="244588" y="2433662"/>
            <a:ext cx="3751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i="0" cap="none" spc="0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SEMIOSIS</a:t>
            </a:r>
            <a:endParaRPr lang="en-US" sz="5400" b="1" i="0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&quot;No&quot; Symbol 38"/>
          <p:cNvSpPr/>
          <p:nvPr/>
        </p:nvSpPr>
        <p:spPr bwMode="auto">
          <a:xfrm>
            <a:off x="1187624" y="2060848"/>
            <a:ext cx="1584176" cy="1584176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3528" y="214314"/>
            <a:ext cx="1070992" cy="2536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Black box complex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2483767" y="-171400"/>
            <a:ext cx="460851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800" i="0" kern="0" dirty="0" smtClean="0">
                <a:latin typeface="Cantarell" panose="02000503000000000000" pitchFamily="2" charset="0"/>
              </a:rPr>
              <a:t>VVAs and the absent sign (2)</a:t>
            </a:r>
            <a:endParaRPr lang="en-GB" sz="1800" i="0" kern="0" dirty="0">
              <a:latin typeface="Cantarell" panose="02000503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192487" y="90670"/>
            <a:ext cx="3179714" cy="39727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518792" y="1628800"/>
            <a:ext cx="176517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518792" y="5373216"/>
            <a:ext cx="176517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10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1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2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2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2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  <p:bldP spid="39" grpId="0" animBg="1"/>
      <p:bldP spid="31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4476"/>
            <a:ext cx="7772400" cy="1438420"/>
          </a:xfrm>
        </p:spPr>
        <p:txBody>
          <a:bodyPr/>
          <a:lstStyle/>
          <a:p>
            <a:r>
              <a:rPr lang="en-US" sz="3200" dirty="0" smtClean="0">
                <a:latin typeface="Cantarell" panose="02000503000000000000" pitchFamily="2" charset="0"/>
                <a:cs typeface="Tahoma" pitchFamily="34" charset="0"/>
              </a:rPr>
              <a:t>VVAs as useful ingredient in developing music semiotics relevant to our times</a:t>
            </a:r>
            <a:endParaRPr lang="en-GB" sz="320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2664" y="6428184"/>
            <a:ext cx="429816" cy="457200"/>
          </a:xfrm>
        </p:spPr>
        <p:txBody>
          <a:bodyPr/>
          <a:lstStyle/>
          <a:p>
            <a:pPr>
              <a:defRPr/>
            </a:pPr>
            <a:fld id="{BBB97184-3354-4753-AE5F-E106630BE186}" type="slidenum">
              <a:rPr lang="en-US" sz="1100" smtClean="0"/>
              <a:pPr>
                <a:defRPr/>
              </a:pPr>
              <a:t>37</a:t>
            </a:fld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2669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i="0" dirty="0" smtClean="0">
                <a:latin typeface="Cantarell" panose="02000503000000000000" pitchFamily="2" charset="0"/>
                <a:cs typeface="Tahoma" pitchFamily="34" charset="0"/>
              </a:rPr>
              <a:t>Dual consciousness </a:t>
            </a:r>
            <a:r>
              <a:rPr lang="en-US" sz="2400" i="0" dirty="0" smtClean="0">
                <a:latin typeface="Cantarell" panose="02000503000000000000" pitchFamily="2" charset="0"/>
                <a:cs typeface="Tahoma" pitchFamily="34" charset="0"/>
              </a:rPr>
              <a:t>(Fanon, 1952)*</a:t>
            </a:r>
            <a:endParaRPr lang="en-GB" sz="24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4056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* Frantz Omar Fanon (1952): </a:t>
            </a:r>
            <a:r>
              <a:rPr lang="en-US" sz="1600" dirty="0" smtClean="0">
                <a:latin typeface="Cantarell" panose="02000503000000000000" pitchFamily="2" charset="0"/>
                <a:cs typeface="Tahoma" pitchFamily="34" charset="0"/>
              </a:rPr>
              <a:t>Black Skin, White Masks.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New York (1967). Identity of </a:t>
            </a:r>
            <a:b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  colonized individual in relation to [1]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colonisers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, [2] fellow </a:t>
            </a:r>
            <a:r>
              <a:rPr lang="en-US" sz="1600" i="0" dirty="0" err="1" smtClean="0">
                <a:latin typeface="Cantarell" panose="02000503000000000000" pitchFamily="2" charset="0"/>
                <a:cs typeface="Tahoma" pitchFamily="34" charset="0"/>
              </a:rPr>
              <a:t>colonised</a:t>
            </a:r>
            <a:r>
              <a:rPr lang="en-US" sz="1600" i="0" dirty="0" smtClean="0">
                <a:latin typeface="Cantarell" panose="02000503000000000000" pitchFamily="2" charset="0"/>
                <a:cs typeface="Tahoma" pitchFamily="34" charset="0"/>
              </a:rPr>
              <a:t> individuals. </a:t>
            </a:r>
            <a:endParaRPr lang="en-GB" sz="1600" i="0" dirty="0"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278594"/>
            <a:ext cx="72728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US" sz="2100" i="0" dirty="0" smtClean="0">
                <a:latin typeface="Cantarell" panose="02000503000000000000" pitchFamily="2" charset="0"/>
                <a:cs typeface="Tahoma" pitchFamily="34" charset="0"/>
              </a:rPr>
              <a:t>conflicting sense of identity and agency: </a:t>
            </a:r>
            <a:br>
              <a:rPr lang="en-US" sz="21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2100" i="0" dirty="0" smtClean="0">
                <a:latin typeface="Cantarell" panose="02000503000000000000" pitchFamily="2" charset="0"/>
                <a:cs typeface="Tahoma" pitchFamily="34" charset="0"/>
              </a:rPr>
              <a:t>  public/private, objective/subjective, rational/irrational, etc.</a:t>
            </a:r>
          </a:p>
          <a:p>
            <a:pPr>
              <a:buFont typeface="Wingdings" pitchFamily="2" charset="2"/>
              <a:buChar char="§"/>
            </a:pPr>
            <a:r>
              <a:rPr lang="en-US" sz="2200" i="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i="0" dirty="0" err="1" smtClean="0">
                <a:latin typeface="Cantarell" panose="02000503000000000000" pitchFamily="2" charset="0"/>
                <a:cs typeface="Tahoma" pitchFamily="34" charset="0"/>
              </a:rPr>
              <a:t>intersubjectivity</a:t>
            </a:r>
            <a:r>
              <a:rPr lang="en-US" sz="2200" i="0" dirty="0" smtClean="0">
                <a:latin typeface="Cantarell" panose="02000503000000000000" pitchFamily="2" charset="0"/>
                <a:cs typeface="Tahoma" pitchFamily="34" charset="0"/>
              </a:rPr>
              <a:t> at basis for media industry and</a:t>
            </a:r>
            <a:br>
              <a:rPr lang="en-US" sz="2200" i="0" dirty="0" smtClean="0">
                <a:latin typeface="Cantarell" panose="02000503000000000000" pitchFamily="2" charset="0"/>
                <a:cs typeface="Tahoma" pitchFamily="34" charset="0"/>
              </a:rPr>
            </a:br>
            <a:r>
              <a:rPr lang="en-US" sz="2200" i="0" dirty="0" smtClean="0">
                <a:latin typeface="Cantarell" panose="02000503000000000000" pitchFamily="2" charset="0"/>
                <a:cs typeface="Tahoma" pitchFamily="34" charset="0"/>
              </a:rPr>
              <a:t>   commercial propaganda (‘advertising’).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515719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Play Edward </a:t>
            </a:r>
            <a:r>
              <a:rPr lang="en-GB" sz="1800" i="0" dirty="0" err="1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Bernays</a:t>
            </a:r>
            <a:r>
              <a:rPr lang="en-GB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 clip from ‘Century of the Self’</a:t>
            </a:r>
            <a:endParaRPr lang="en-GB" sz="1800" i="0" dirty="0">
              <a:solidFill>
                <a:srgbClr val="FF9966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483767" y="44624"/>
            <a:ext cx="4608513" cy="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i="0" kern="0" dirty="0" smtClean="0">
                <a:latin typeface="Cantarell" panose="02000503000000000000" pitchFamily="2" charset="0"/>
              </a:rPr>
              <a:t>VVAs and the absent sign (3)</a:t>
            </a:r>
            <a:endParaRPr lang="en-GB" sz="2400" i="0" kern="0" dirty="0">
              <a:latin typeface="Cantarell" panose="02000503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99792" y="187986"/>
            <a:ext cx="4176464" cy="5904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build="p" bldLvl="2"/>
      <p:bldP spid="10" grpId="0"/>
      <p:bldP spid="10" grpId="1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1988840"/>
            <a:ext cx="75608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i="0" kern="0" dirty="0" smtClean="0">
                <a:solidFill>
                  <a:schemeClr val="tx1">
                    <a:lumMod val="95000"/>
                  </a:schemeClr>
                </a:solidFill>
                <a:latin typeface="Cantarell" panose="02000503000000000000" pitchFamily="2" charset="0"/>
              </a:rPr>
              <a:t>“We complacently assume that consciousness is sense and that the unconscious is nonsense.”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7944" y="381284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0" dirty="0" smtClean="0">
                <a:latin typeface="Cantarell" panose="02000503000000000000" pitchFamily="2" charset="0"/>
              </a:rPr>
              <a:t>(Carl </a:t>
            </a:r>
            <a:r>
              <a:rPr lang="en-GB" sz="1800" i="0" dirty="0">
                <a:latin typeface="Cantarell" panose="02000503000000000000" pitchFamily="2" charset="0"/>
              </a:rPr>
              <a:t>G </a:t>
            </a:r>
            <a:r>
              <a:rPr lang="en-GB" sz="1800" i="0" dirty="0" smtClean="0">
                <a:latin typeface="Cantarell" panose="02000503000000000000" pitchFamily="2" charset="0"/>
              </a:rPr>
              <a:t>Jung (</a:t>
            </a:r>
            <a:r>
              <a:rPr lang="en-GB" sz="1800" i="0" dirty="0">
                <a:latin typeface="Cantarell" panose="02000503000000000000" pitchFamily="2" charset="0"/>
              </a:rPr>
              <a:t>1964</a:t>
            </a:r>
            <a:r>
              <a:rPr lang="en-GB" sz="1800" i="0" dirty="0" smtClean="0">
                <a:latin typeface="Cantarell" panose="02000503000000000000" pitchFamily="2" charset="0"/>
              </a:rPr>
              <a:t>): </a:t>
            </a:r>
            <a:br>
              <a:rPr lang="en-GB" sz="1800" i="0" dirty="0" smtClean="0">
                <a:latin typeface="Cantarell" panose="02000503000000000000" pitchFamily="2" charset="0"/>
              </a:rPr>
            </a:br>
            <a:r>
              <a:rPr lang="en-GB" sz="1800" i="0" dirty="0" smtClean="0">
                <a:latin typeface="Cantarell" panose="02000503000000000000" pitchFamily="2" charset="0"/>
              </a:rPr>
              <a:t>‘Approaching </a:t>
            </a:r>
            <a:r>
              <a:rPr lang="en-GB" sz="1800" i="0" dirty="0">
                <a:latin typeface="Cantarell" panose="02000503000000000000" pitchFamily="2" charset="0"/>
              </a:rPr>
              <a:t>the </a:t>
            </a:r>
            <a:r>
              <a:rPr lang="en-GB" sz="1800" i="0" dirty="0" smtClean="0">
                <a:latin typeface="Cantarell" panose="02000503000000000000" pitchFamily="2" charset="0"/>
              </a:rPr>
              <a:t>Unconscious’ </a:t>
            </a:r>
            <a:br>
              <a:rPr lang="en-GB" sz="1800" i="0" dirty="0" smtClean="0">
                <a:latin typeface="Cantarell" panose="02000503000000000000" pitchFamily="2" charset="0"/>
              </a:rPr>
            </a:br>
            <a:r>
              <a:rPr lang="en-GB" sz="1800" i="0" dirty="0" smtClean="0">
                <a:latin typeface="Cantarell" panose="02000503000000000000" pitchFamily="2" charset="0"/>
              </a:rPr>
              <a:t>in </a:t>
            </a:r>
            <a:r>
              <a:rPr lang="en-GB" sz="1800" dirty="0" smtClean="0">
                <a:latin typeface="Cantarell" panose="02000503000000000000" pitchFamily="2" charset="0"/>
              </a:rPr>
              <a:t>Man </a:t>
            </a:r>
            <a:r>
              <a:rPr lang="en-GB" sz="1800" dirty="0">
                <a:latin typeface="Cantarell" panose="02000503000000000000" pitchFamily="2" charset="0"/>
              </a:rPr>
              <a:t>and his Symbols</a:t>
            </a:r>
            <a:r>
              <a:rPr lang="en-GB" sz="1800" i="0" dirty="0" smtClean="0">
                <a:latin typeface="Cantarell" panose="02000503000000000000" pitchFamily="2" charset="0"/>
              </a:rPr>
              <a:t>. </a:t>
            </a:r>
            <a:br>
              <a:rPr lang="en-GB" sz="1800" i="0" dirty="0" smtClean="0">
                <a:latin typeface="Cantarell" panose="02000503000000000000" pitchFamily="2" charset="0"/>
              </a:rPr>
            </a:br>
            <a:r>
              <a:rPr lang="en-GB" sz="1800" i="0" dirty="0" smtClean="0">
                <a:latin typeface="Cantarell" panose="02000503000000000000" pitchFamily="2" charset="0"/>
              </a:rPr>
              <a:t>New York, 1968). </a:t>
            </a:r>
            <a:endParaRPr lang="en-GB" sz="1800" i="0" dirty="0">
              <a:latin typeface="Cantarell" panose="020005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29223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Play </a:t>
            </a:r>
            <a:r>
              <a:rPr lang="en-GB" sz="1800" i="0" dirty="0" err="1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Adbusters</a:t>
            </a:r>
            <a:r>
              <a:rPr lang="en-GB" sz="18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 clip ‘The product is you’ </a:t>
            </a:r>
            <a:r>
              <a:rPr lang="en-GB" sz="1400" i="0" dirty="0" smtClean="0">
                <a:solidFill>
                  <a:srgbClr val="FF9966"/>
                </a:solidFill>
                <a:latin typeface="Cantarell" panose="02000503000000000000" pitchFamily="2" charset="0"/>
                <a:cs typeface="Tahoma" pitchFamily="34" charset="0"/>
              </a:rPr>
              <a:t>[0:15]</a:t>
            </a:r>
            <a:endParaRPr lang="en-GB" sz="1400" i="0" dirty="0">
              <a:solidFill>
                <a:srgbClr val="FF9966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731168"/>
          </a:xfrm>
        </p:spPr>
        <p:txBody>
          <a:bodyPr/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Further information</a:t>
            </a:r>
            <a:endParaRPr lang="en-GB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097449"/>
            <a:ext cx="6184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Music’s Meanings: a modern musicology for non-musos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(2013)</a:t>
            </a:r>
          </a:p>
          <a:p>
            <a:r>
              <a:rPr lang="en-US" sz="2400" i="0" dirty="0">
                <a:latin typeface="Tahoma" pitchFamily="34" charset="0"/>
                <a:cs typeface="Tahoma" pitchFamily="34" charset="0"/>
                <a:hlinkClick r:id="rId3"/>
              </a:rPr>
              <a:t>http://tagg.org/mmmsp/NonMusoInfo.htm</a:t>
            </a:r>
            <a:endParaRPr lang="en-GB" sz="24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5" descr="NonMusoCvr4Mini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327" y="637475"/>
            <a:ext cx="2095489" cy="1609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24208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Everyday Tonality II </a:t>
            </a:r>
            <a:r>
              <a:rPr lang="en-US" sz="2800" i="0" dirty="0" smtClean="0">
                <a:latin typeface="Tahoma" pitchFamily="34" charset="0"/>
                <a:cs typeface="Tahoma" pitchFamily="34" charset="0"/>
              </a:rPr>
              <a:t>(2015)</a:t>
            </a:r>
          </a:p>
          <a:p>
            <a:r>
              <a:rPr lang="en-US" sz="2000" i="0" dirty="0">
                <a:latin typeface="Tahoma" pitchFamily="34" charset="0"/>
                <a:cs typeface="Tahoma" pitchFamily="34" charset="0"/>
                <a:hlinkClick r:id="rId5"/>
              </a:rPr>
              <a:t>http://tagg.org/mmmsp/EverydayTonalityInfo.htm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27784" y="3429000"/>
            <a:ext cx="54006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627784" y="3429000"/>
            <a:ext cx="0" cy="201622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95536" y="5445224"/>
            <a:ext cx="223224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15751" y="4509120"/>
            <a:ext cx="642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● Dominants and Dominance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(2011) </a:t>
            </a:r>
            <a:endParaRPr lang="en-US" sz="20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792" y="48691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● </a:t>
            </a:r>
            <a:r>
              <a:rPr lang="en-US" sz="2300" i="0" dirty="0" smtClean="0">
                <a:latin typeface="Tahoma" pitchFamily="34" charset="0"/>
                <a:cs typeface="Tahoma" pitchFamily="34" charset="0"/>
              </a:rPr>
              <a:t>Musical Learning &amp; Epistemic Diffraction </a:t>
            </a:r>
            <a:r>
              <a:rPr lang="en-US" sz="1800" i="0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2011)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5229200"/>
            <a:ext cx="611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● Scotch Snaps: the big picture </a:t>
            </a:r>
            <a:r>
              <a:rPr lang="en-US" sz="2000" i="0" dirty="0" smtClean="0">
                <a:latin typeface="Tahoma" pitchFamily="34" charset="0"/>
                <a:cs typeface="Tahoma" pitchFamily="34" charset="0"/>
              </a:rPr>
              <a:t>(2011)</a:t>
            </a:r>
            <a:endParaRPr lang="en-GB" sz="20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20" descr="Dominantsce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553922"/>
            <a:ext cx="1368152" cy="1005384"/>
          </a:xfrm>
          <a:prstGeom prst="rect">
            <a:avLst/>
          </a:prstGeom>
        </p:spPr>
      </p:pic>
      <p:pic>
        <p:nvPicPr>
          <p:cNvPr id="22" name="Picture 21" descr="EpistemDiffrac-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6441" y="3553922"/>
            <a:ext cx="1397848" cy="1027206"/>
          </a:xfrm>
          <a:prstGeom prst="rect">
            <a:avLst/>
          </a:prstGeom>
        </p:spPr>
      </p:pic>
      <p:pic>
        <p:nvPicPr>
          <p:cNvPr id="23" name="Picture 22" descr="ScotchSnap-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3553923"/>
            <a:ext cx="1440160" cy="936104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8460432" y="6212160"/>
            <a:ext cx="432048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7504" y="5589240"/>
            <a:ext cx="43924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0" dirty="0" smtClean="0">
                <a:latin typeface="Tahoma" pitchFamily="34" charset="0"/>
                <a:cs typeface="Tahoma" pitchFamily="34" charset="0"/>
              </a:rPr>
              <a:t>● The Intel Inside Analysis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 (2010)</a:t>
            </a:r>
            <a:r>
              <a:rPr lang="en-US" sz="2300" i="0" dirty="0" smtClean="0">
                <a:latin typeface="Tahoma" pitchFamily="34" charset="0"/>
                <a:cs typeface="Tahoma" pitchFamily="34" charset="0"/>
              </a:rPr>
              <a:t> </a:t>
            </a:r>
            <a:endParaRPr lang="en-GB" sz="2300" i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6" y="2380560"/>
            <a:ext cx="2109340" cy="2992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62068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smtClean="0">
                <a:latin typeface="XPTSymbols1" panose="05010101010101010101" pitchFamily="2" charset="2"/>
              </a:rPr>
              <a:t>B</a:t>
            </a:r>
            <a:endParaRPr lang="en-GB" sz="3600" b="1" i="0" dirty="0">
              <a:latin typeface="XPTSymbols1" panose="05010101010101010101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6208" y="3720585"/>
            <a:ext cx="927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0" dirty="0">
                <a:latin typeface="XPTSymbols1" panose="05010101010101010101" pitchFamily="2" charset="2"/>
              </a:rPr>
              <a:t>t</a:t>
            </a:r>
            <a:endParaRPr lang="en-GB" sz="4400" i="0" dirty="0">
              <a:latin typeface="XPTSymbols1" panose="05010101010101010101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5570331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● What 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[the hell]</a:t>
            </a:r>
            <a:r>
              <a:rPr lang="en-US" sz="2400" i="0" dirty="0" smtClean="0">
                <a:latin typeface="Tahoma" pitchFamily="34" charset="0"/>
                <a:cs typeface="Tahoma" pitchFamily="34" charset="0"/>
              </a:rPr>
              <a:t> is Tonality?</a:t>
            </a:r>
            <a:r>
              <a:rPr lang="en-US" sz="1800" i="0" dirty="0" smtClean="0">
                <a:latin typeface="Tahoma" pitchFamily="34" charset="0"/>
                <a:cs typeface="Tahoma" pitchFamily="34" charset="0"/>
              </a:rPr>
              <a:t> (2015)</a:t>
            </a:r>
            <a:endParaRPr lang="en-GB" sz="1800" i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3687" y="6021288"/>
            <a:ext cx="508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http://tagg.org/ptavmat.htm#Video</a:t>
            </a:r>
            <a:endParaRPr lang="en-GB" sz="240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/>
      <p:bldP spid="19" grpId="0"/>
      <p:bldP spid="20" grpId="0"/>
      <p:bldP spid="26" grpId="0"/>
      <p:bldP spid="4" grpId="0"/>
      <p:bldP spid="9" grpId="0"/>
      <p:bldP spid="2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189" y="537939"/>
            <a:ext cx="8208267" cy="658813"/>
          </a:xfrm>
        </p:spPr>
        <p:txBody>
          <a:bodyPr/>
          <a:lstStyle/>
          <a:p>
            <a:r>
              <a:rPr lang="en-US" sz="3200" b="1" dirty="0" smtClean="0">
                <a:latin typeface="Cantarell" panose="02000503000000000000" pitchFamily="2" charset="0"/>
              </a:rPr>
              <a:t>1. Music: </a:t>
            </a:r>
            <a:r>
              <a:rPr lang="en-US" sz="3200" dirty="0" smtClean="0">
                <a:latin typeface="Cantarell" panose="02000503000000000000" pitchFamily="2" charset="0"/>
              </a:rPr>
              <a:t>axiomatic working </a:t>
            </a:r>
            <a:r>
              <a:rPr lang="en-US" sz="3200" dirty="0" smtClean="0">
                <a:latin typeface="Cantarell" panose="02000503000000000000" pitchFamily="2" charset="0"/>
              </a:rPr>
              <a:t>definition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*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156" y="1412776"/>
            <a:ext cx="82812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spcBef>
                <a:spcPts val="400"/>
              </a:spcBef>
              <a:spcAft>
                <a:spcPts val="200"/>
              </a:spcAft>
            </a:pPr>
            <a:r>
              <a:rPr lang="en-GB" sz="1800" i="0" dirty="0" smtClean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[Music is]</a:t>
            </a:r>
            <a:r>
              <a:rPr lang="en-GB" sz="2800" i="0" dirty="0" smtClean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 a type </a:t>
            </a:r>
            <a:r>
              <a:rPr lang="en-GB" sz="2800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of</a:t>
            </a:r>
            <a:r>
              <a:rPr lang="en-GB" sz="3200" b="1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 </a:t>
            </a:r>
            <a:br>
              <a:rPr lang="en-GB" sz="3200" b="1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</a:br>
            <a:r>
              <a:rPr lang="en-GB" sz="2800" b="1" i="0" dirty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sonic, non-verbal, </a:t>
            </a:r>
            <a:r>
              <a:rPr lang="en-GB" sz="2800" b="1" i="0" dirty="0" smtClean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human </a:t>
            </a:r>
            <a:r>
              <a:rPr lang="en-GB" sz="2800" b="1" i="0" dirty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communication</a:t>
            </a:r>
            <a:r>
              <a:rPr lang="en-GB" sz="2800" b="1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2800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which</a:t>
            </a:r>
            <a:r>
              <a:rPr lang="en-GB" sz="3200" b="1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, </a:t>
            </a:r>
          </a:p>
          <a:p>
            <a:pPr lvl="1" algn="ctr">
              <a:spcBef>
                <a:spcPts val="400"/>
              </a:spcBef>
              <a:spcAft>
                <a:spcPts val="200"/>
              </a:spcAft>
            </a:pPr>
            <a:r>
              <a:rPr lang="en-GB" sz="2000" b="1" i="0" u="sng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according to </a:t>
            </a:r>
            <a:r>
              <a:rPr lang="en-GB" sz="2800" b="1" i="0" u="sng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specific </a:t>
            </a:r>
            <a:r>
              <a:rPr lang="en-GB" sz="2800" b="1" i="0" u="sng" dirty="0" err="1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sociocultural</a:t>
            </a:r>
            <a:r>
              <a:rPr lang="en-GB" sz="2800" b="1" i="0" u="sng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2400" b="1" i="0" u="sng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conventions</a:t>
            </a:r>
            <a:r>
              <a:rPr lang="en-GB" sz="2400" b="1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,</a:t>
            </a:r>
          </a:p>
          <a:p>
            <a:pPr lvl="1" algn="ctr">
              <a:spcBef>
                <a:spcPts val="400"/>
              </a:spcBef>
              <a:spcAft>
                <a:spcPts val="200"/>
              </a:spcAft>
            </a:pPr>
            <a:r>
              <a:rPr lang="en-GB" sz="2800" b="1" i="0" dirty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can carry meaning</a:t>
            </a:r>
          </a:p>
          <a:p>
            <a:pPr lvl="1" algn="ctr">
              <a:spcBef>
                <a:spcPts val="400"/>
              </a:spcBef>
              <a:spcAft>
                <a:spcPts val="200"/>
              </a:spcAft>
            </a:pPr>
            <a:r>
              <a:rPr lang="en-GB" sz="2400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related mainly to</a:t>
            </a:r>
            <a:r>
              <a:rPr lang="en-GB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/>
            </a:r>
            <a:br>
              <a:rPr lang="en-GB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</a:br>
            <a:r>
              <a:rPr lang="en-GB" b="1" i="0" dirty="0">
                <a:solidFill>
                  <a:schemeClr val="bg2"/>
                </a:solidFill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3200" b="1" i="0" dirty="0" smtClean="0">
                <a:solidFill>
                  <a:srgbClr val="FF99FF"/>
                </a:solidFill>
                <a:latin typeface="Cantarell" panose="02000503000000000000" pitchFamily="2" charset="0"/>
                <a:cs typeface="Tahoma" pitchFamily="34" charset="0"/>
              </a:rPr>
              <a:t>emotional,</a:t>
            </a:r>
            <a:r>
              <a:rPr lang="en-GB" sz="3200" b="1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3200" b="1" i="0" dirty="0" smtClean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gestural, </a:t>
            </a:r>
            <a:r>
              <a:rPr lang="en-GB" sz="3200" b="1" i="0" dirty="0" smtClean="0">
                <a:solidFill>
                  <a:srgbClr val="00B050"/>
                </a:solidFill>
                <a:latin typeface="Cantarell" panose="02000503000000000000" pitchFamily="2" charset="0"/>
                <a:cs typeface="Tahoma" pitchFamily="34" charset="0"/>
              </a:rPr>
              <a:t>tactile,</a:t>
            </a:r>
            <a:endParaRPr lang="en-GB" sz="3200" b="1" i="0" dirty="0">
              <a:latin typeface="Cantarell" panose="02000503000000000000" pitchFamily="2" charset="0"/>
              <a:cs typeface="Tahoma" pitchFamily="34" charset="0"/>
            </a:endParaRPr>
          </a:p>
          <a:p>
            <a:pPr lvl="1" algn="ctr">
              <a:spcBef>
                <a:spcPts val="400"/>
              </a:spcBef>
              <a:spcAft>
                <a:spcPts val="200"/>
              </a:spcAft>
            </a:pPr>
            <a:r>
              <a:rPr lang="en-GB" sz="3200" b="1" i="0" dirty="0" smtClean="0">
                <a:solidFill>
                  <a:srgbClr val="FF9933"/>
                </a:solidFill>
                <a:latin typeface="Cantarell" panose="02000503000000000000" pitchFamily="2" charset="0"/>
                <a:cs typeface="Tahoma" pitchFamily="34" charset="0"/>
              </a:rPr>
              <a:t>kinetic,</a:t>
            </a:r>
            <a:r>
              <a:rPr lang="en-GB" sz="3200" b="1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3200" b="1" i="0" dirty="0" smtClean="0">
                <a:solidFill>
                  <a:schemeClr val="accent2">
                    <a:lumMod val="7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spatial,</a:t>
            </a:r>
            <a:r>
              <a:rPr lang="en-GB" sz="3200" b="1" i="0" dirty="0" smtClean="0"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3200" b="1" i="0" dirty="0" smtClean="0">
                <a:solidFill>
                  <a:srgbClr val="92D050"/>
                </a:solidFill>
                <a:latin typeface="Cantarell" panose="02000503000000000000" pitchFamily="2" charset="0"/>
                <a:cs typeface="Tahoma" pitchFamily="34" charset="0"/>
              </a:rPr>
              <a:t>prosodic, </a:t>
            </a:r>
            <a:r>
              <a:rPr lang="en-GB" sz="3200" b="1" i="0" dirty="0" smtClean="0">
                <a:solidFill>
                  <a:schemeClr val="hlink"/>
                </a:solidFill>
                <a:latin typeface="Cantarell" panose="02000503000000000000" pitchFamily="2" charset="0"/>
                <a:cs typeface="Tahoma" pitchFamily="34" charset="0"/>
              </a:rPr>
              <a:t>social </a:t>
            </a:r>
            <a:br>
              <a:rPr lang="en-GB" sz="3200" b="1" i="0" dirty="0" smtClean="0">
                <a:solidFill>
                  <a:schemeClr val="hlink"/>
                </a:solidFill>
                <a:latin typeface="Cantarell" panose="02000503000000000000" pitchFamily="2" charset="0"/>
                <a:cs typeface="Tahoma" pitchFamily="34" charset="0"/>
              </a:rPr>
            </a:br>
            <a:r>
              <a:rPr lang="en-GB" i="0" dirty="0" smtClean="0">
                <a:solidFill>
                  <a:schemeClr val="tx1">
                    <a:lumMod val="6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and </a:t>
            </a:r>
            <a:r>
              <a:rPr lang="en-GB" sz="3200" b="1" i="0" dirty="0" smtClean="0">
                <a:solidFill>
                  <a:srgbClr val="C39BE1"/>
                </a:solidFill>
                <a:latin typeface="Cantarell" panose="02000503000000000000" pitchFamily="2" charset="0"/>
                <a:cs typeface="Tahoma" pitchFamily="34" charset="0"/>
              </a:rPr>
              <a:t>connotative</a:t>
            </a:r>
            <a:r>
              <a:rPr lang="en-GB" sz="3200" i="0" dirty="0" smtClean="0">
                <a:solidFill>
                  <a:srgbClr val="C39BE1"/>
                </a:solidFill>
                <a:latin typeface="Cantarell" panose="02000503000000000000" pitchFamily="2" charset="0"/>
                <a:cs typeface="Tahoma" pitchFamily="34" charset="0"/>
              </a:rPr>
              <a:t> </a:t>
            </a:r>
            <a:r>
              <a:rPr lang="en-GB" sz="3200" i="0" dirty="0" smtClean="0">
                <a:solidFill>
                  <a:schemeClr val="tx1">
                    <a:lumMod val="6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aspects </a:t>
            </a:r>
            <a:r>
              <a:rPr lang="en-GB" sz="3200" i="0" dirty="0">
                <a:solidFill>
                  <a:schemeClr val="tx1">
                    <a:lumMod val="6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of cognition</a:t>
            </a:r>
            <a:r>
              <a:rPr lang="en-GB" sz="3200" b="1" dirty="0">
                <a:solidFill>
                  <a:schemeClr val="tx1">
                    <a:lumMod val="65000"/>
                  </a:schemeClr>
                </a:solidFill>
                <a:latin typeface="Cantarell" panose="02000503000000000000" pitchFamily="2" charset="0"/>
                <a:cs typeface="Tahoma" pitchFamily="34" charset="0"/>
              </a:rPr>
              <a:t>.</a:t>
            </a:r>
            <a:endParaRPr lang="en-US" sz="3200" b="1" dirty="0">
              <a:solidFill>
                <a:schemeClr val="tx1">
                  <a:lumMod val="65000"/>
                </a:schemeClr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589240"/>
            <a:ext cx="8118918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How can music do all of that?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46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1. ‘Music’ (1)</a:t>
            </a:r>
            <a:endParaRPr lang="en-GB" sz="1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9792" y="-36095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Definitions</a:t>
            </a:r>
            <a:endParaRPr lang="en-GB" sz="24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9964" y="6165304"/>
            <a:ext cx="361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* 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 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See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, pp. 44-50</a:t>
            </a:r>
            <a:endParaRPr lang="en-GB" sz="1400" i="0" dirty="0">
              <a:solidFill>
                <a:schemeClr val="accent5">
                  <a:lumMod val="7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5" grpId="0" animBg="1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4944"/>
            <a:ext cx="7772400" cy="1143000"/>
          </a:xfrm>
        </p:spPr>
        <p:txBody>
          <a:bodyPr/>
          <a:lstStyle/>
          <a:p>
            <a:r>
              <a:rPr lang="en-CA" dirty="0" smtClean="0">
                <a:latin typeface="Tahoma" pitchFamily="34" charset="0"/>
                <a:cs typeface="Tahoma" pitchFamily="34" charset="0"/>
              </a:rPr>
              <a:t>THE END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39750" y="4067944"/>
            <a:ext cx="8280400" cy="723275"/>
          </a:xfrm>
          <a:prstGeom prst="rect">
            <a:avLst/>
          </a:prstGeom>
          <a:solidFill>
            <a:schemeClr val="bg1"/>
          </a:solidFill>
          <a:ln w="31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 dirty="0">
                <a:latin typeface="Arial Narrow" pitchFamily="34" charset="0"/>
              </a:rPr>
              <a:t>Philip Tagg, </a:t>
            </a:r>
            <a:r>
              <a:rPr lang="en-US" sz="1400" i="0" dirty="0" err="1" smtClean="0">
                <a:latin typeface="Arial Narrow" pitchFamily="34" charset="0"/>
              </a:rPr>
              <a:t>Huddersfield</a:t>
            </a:r>
            <a:r>
              <a:rPr lang="en-US" sz="1400" i="0" dirty="0" smtClean="0">
                <a:latin typeface="Arial Narrow" pitchFamily="34" charset="0"/>
              </a:rPr>
              <a:t>, </a:t>
            </a:r>
            <a:r>
              <a:rPr lang="en-US" sz="1400" i="0" dirty="0" smtClean="0">
                <a:latin typeface="Arial Narrow" pitchFamily="34" charset="0"/>
              </a:rPr>
              <a:t>Tartu, </a:t>
            </a:r>
            <a:r>
              <a:rPr lang="en-US" sz="1400" i="0" dirty="0" smtClean="0">
                <a:latin typeface="Arial Narrow" pitchFamily="34" charset="0"/>
              </a:rPr>
              <a:t>Belgrade : 2016-09-22 – </a:t>
            </a:r>
            <a:r>
              <a:rPr lang="en-US" sz="1400" i="0" dirty="0" smtClean="0">
                <a:latin typeface="Arial Narrow" pitchFamily="34" charset="0"/>
              </a:rPr>
              <a:t>2016-10-17 – 2016-11-10</a:t>
            </a:r>
            <a:endParaRPr lang="en-US" sz="1400" i="0" dirty="0"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b="1" i="0" dirty="0" smtClean="0">
                <a:latin typeface="Arial Narrow" pitchFamily="34" charset="0"/>
              </a:rPr>
              <a:t>www.tagg.org</a:t>
            </a:r>
            <a:endParaRPr lang="en-US" sz="1800" b="1" i="0" dirty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64698" cy="739213"/>
          </a:xfrm>
          <a:noFill/>
        </p:spPr>
        <p:txBody>
          <a:bodyPr/>
          <a:lstStyle/>
          <a:p>
            <a:r>
              <a:rPr lang="en-GB" altLang="en-US" sz="3200" b="1" dirty="0" smtClean="0">
                <a:latin typeface="Cantarell" panose="02000503000000000000" pitchFamily="2" charset="0"/>
              </a:rPr>
              <a:t>Domains of representation and music as the ‘embodying’ cross-domain </a:t>
            </a:r>
            <a:r>
              <a:rPr lang="en-GB" altLang="en-US" sz="3200" b="1" dirty="0" smtClean="0">
                <a:latin typeface="Cantarell" panose="02000503000000000000" pitchFamily="2" charset="0"/>
              </a:rPr>
              <a:t>level </a:t>
            </a:r>
            <a:r>
              <a:rPr lang="en-GB" altLang="en-US" sz="3200" b="1" dirty="0" smtClean="0">
                <a:solidFill>
                  <a:schemeClr val="accent5">
                    <a:lumMod val="90000"/>
                  </a:schemeClr>
                </a:solidFill>
                <a:latin typeface="Cantarell" panose="02000503000000000000" pitchFamily="2" charset="0"/>
              </a:rPr>
              <a:t>*</a:t>
            </a:r>
            <a:endParaRPr lang="fr-CA" altLang="en-US" sz="3200" dirty="0" smtClean="0">
              <a:solidFill>
                <a:schemeClr val="accent5">
                  <a:lumMod val="9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480211" y="2060848"/>
            <a:ext cx="2289977" cy="1358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99FF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421063" y="1197248"/>
            <a:ext cx="2446337" cy="13684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300788" y="1866729"/>
            <a:ext cx="2074076" cy="1418081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3563938" y="5373960"/>
            <a:ext cx="2160587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95288" y="4365898"/>
            <a:ext cx="2303462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6516688" y="4078560"/>
            <a:ext cx="19431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899592" y="2259588"/>
            <a:ext cx="1438671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800" b="1" i="0" dirty="0" smtClean="0">
                <a:solidFill>
                  <a:srgbClr val="00B0F0"/>
                </a:solidFill>
                <a:latin typeface="Cantarell" panose="02000503000000000000" pitchFamily="2" charset="0"/>
              </a:rPr>
              <a:t>fine</a:t>
            </a:r>
            <a:br>
              <a:rPr lang="en-CA" altLang="en-US" sz="2800" b="1" i="0" dirty="0" smtClean="0">
                <a:solidFill>
                  <a:srgbClr val="00B0F0"/>
                </a:solidFill>
                <a:latin typeface="Cantarell" panose="02000503000000000000" pitchFamily="2" charset="0"/>
              </a:rPr>
            </a:br>
            <a:r>
              <a:rPr lang="en-CA" altLang="en-US" sz="2800" b="1" i="0" dirty="0" smtClean="0">
                <a:solidFill>
                  <a:srgbClr val="00B0F0"/>
                </a:solidFill>
                <a:latin typeface="Cantarell" panose="02000503000000000000" pitchFamily="2" charset="0"/>
              </a:rPr>
              <a:t>motoric </a:t>
            </a:r>
            <a:endParaRPr lang="fr-CA" altLang="en-US" sz="1800" b="1" i="0" dirty="0">
              <a:solidFill>
                <a:srgbClr val="00B0F0"/>
              </a:solidFill>
              <a:latin typeface="Cantarell" panose="02000503000000000000" pitchFamily="2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65525" y="1603648"/>
            <a:ext cx="2159000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800" b="1" i="0" dirty="0">
                <a:solidFill>
                  <a:srgbClr val="7030A0"/>
                </a:solidFill>
                <a:latin typeface="Cantarell" panose="02000503000000000000" pitchFamily="2" charset="0"/>
              </a:rPr>
              <a:t>emotional</a:t>
            </a:r>
            <a:endParaRPr lang="fr-CA" altLang="en-US" sz="2800" b="1" i="0" dirty="0">
              <a:solidFill>
                <a:srgbClr val="7030A0"/>
              </a:solidFill>
              <a:latin typeface="Cantarell" panose="02000503000000000000" pitchFamily="2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516637" y="2278335"/>
            <a:ext cx="1655763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b="1" i="0" dirty="0">
                <a:solidFill>
                  <a:srgbClr val="FF0000"/>
                </a:solidFill>
                <a:latin typeface="Cantarell" panose="02000503000000000000" pitchFamily="2" charset="0"/>
              </a:rPr>
              <a:t>social</a:t>
            </a:r>
            <a:endParaRPr lang="fr-CA" altLang="en-US" b="1" i="0" dirty="0">
              <a:solidFill>
                <a:srgbClr val="FF0000"/>
              </a:solidFill>
              <a:latin typeface="Cantarell" panose="02000503000000000000" pitchFamily="2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59563" y="4510360"/>
            <a:ext cx="1655762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b="1" i="0" dirty="0">
                <a:solidFill>
                  <a:schemeClr val="accent5">
                    <a:lumMod val="50000"/>
                  </a:schemeClr>
                </a:solidFill>
                <a:latin typeface="Cantarell" panose="02000503000000000000" pitchFamily="2" charset="0"/>
              </a:rPr>
              <a:t>physical</a:t>
            </a:r>
            <a:endParaRPr lang="fr-CA" altLang="en-US" b="1" i="0" dirty="0">
              <a:solidFill>
                <a:schemeClr val="accent5">
                  <a:lumMod val="5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923928" y="5539060"/>
            <a:ext cx="1441327" cy="9945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900" b="1" i="0" dirty="0" smtClean="0">
                <a:solidFill>
                  <a:schemeClr val="accent1">
                    <a:lumMod val="50000"/>
                  </a:schemeClr>
                </a:solidFill>
                <a:latin typeface="Cantarell" panose="02000503000000000000" pitchFamily="2" charset="0"/>
              </a:rPr>
              <a:t>gross</a:t>
            </a:r>
            <a:br>
              <a:rPr lang="en-CA" altLang="en-US" sz="2900" b="1" i="0" dirty="0" smtClean="0">
                <a:solidFill>
                  <a:schemeClr val="accent1">
                    <a:lumMod val="50000"/>
                  </a:schemeClr>
                </a:solidFill>
                <a:latin typeface="Cantarell" panose="02000503000000000000" pitchFamily="2" charset="0"/>
              </a:rPr>
            </a:br>
            <a:r>
              <a:rPr lang="en-CA" altLang="en-US" sz="2900" b="1" i="0" dirty="0" smtClean="0">
                <a:solidFill>
                  <a:schemeClr val="accent1">
                    <a:lumMod val="50000"/>
                  </a:schemeClr>
                </a:solidFill>
                <a:latin typeface="Cantarell" panose="02000503000000000000" pitchFamily="2" charset="0"/>
              </a:rPr>
              <a:t>motoric </a:t>
            </a:r>
            <a:endParaRPr lang="fr-CA" altLang="en-US" sz="2900" b="1" i="0" dirty="0">
              <a:solidFill>
                <a:schemeClr val="accent1">
                  <a:lumMod val="50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39552" y="4725863"/>
            <a:ext cx="2015753" cy="58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b="1" i="0" dirty="0">
                <a:solidFill>
                  <a:srgbClr val="00B050"/>
                </a:solidFill>
                <a:latin typeface="Cantarell" panose="02000503000000000000" pitchFamily="2" charset="0"/>
              </a:rPr>
              <a:t>linguistic</a:t>
            </a:r>
            <a:endParaRPr lang="fr-CA" altLang="en-US" b="1" i="0" dirty="0">
              <a:solidFill>
                <a:srgbClr val="00B050"/>
              </a:solidFill>
              <a:latin typeface="Cantarell" panose="02000503000000000000" pitchFamily="2" charset="0"/>
            </a:endParaRP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2987675" y="2853010"/>
            <a:ext cx="3311525" cy="223361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987675" y="3419748"/>
            <a:ext cx="3240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CA" altLang="en-US" sz="28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ntarell" panose="02000503000000000000" pitchFamily="2" charset="0"/>
              </a:rPr>
              <a:t>‘embodying’</a:t>
            </a:r>
            <a:br>
              <a:rPr lang="en-CA" altLang="en-US" sz="28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ntarell" panose="02000503000000000000" pitchFamily="2" charset="0"/>
              </a:rPr>
            </a:br>
            <a:r>
              <a:rPr lang="en-CA" altLang="en-US" sz="28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ntarell" panose="02000503000000000000" pitchFamily="2" charset="0"/>
              </a:rPr>
              <a:t>representation</a:t>
            </a:r>
            <a:endParaRPr lang="fr-CA" altLang="en-US" sz="2800" b="1" i="0" dirty="0">
              <a:solidFill>
                <a:schemeClr val="bg1">
                  <a:lumMod val="95000"/>
                  <a:lumOff val="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 rot="1333929">
            <a:off x="2632075" y="2967310"/>
            <a:ext cx="698500" cy="288925"/>
          </a:xfrm>
          <a:prstGeom prst="rightArrow">
            <a:avLst>
              <a:gd name="adj1" fmla="val 50000"/>
              <a:gd name="adj2" fmla="val 60440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 rot="5400000">
            <a:off x="4287045" y="2417241"/>
            <a:ext cx="423862" cy="288925"/>
          </a:xfrm>
          <a:prstGeom prst="rightArrow">
            <a:avLst>
              <a:gd name="adj1" fmla="val 50000"/>
              <a:gd name="adj2" fmla="val 36676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rot="8901237">
            <a:off x="5897563" y="2937148"/>
            <a:ext cx="604837" cy="288925"/>
          </a:xfrm>
          <a:prstGeom prst="rightArrow">
            <a:avLst>
              <a:gd name="adj1" fmla="val 50000"/>
              <a:gd name="adj2" fmla="val 52335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rot="-9609038">
            <a:off x="6094413" y="4435748"/>
            <a:ext cx="504825" cy="288925"/>
          </a:xfrm>
          <a:prstGeom prst="rightArrow">
            <a:avLst>
              <a:gd name="adj1" fmla="val 50000"/>
              <a:gd name="adj2" fmla="val 43681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 rot="-5400000">
            <a:off x="4377531" y="5168379"/>
            <a:ext cx="411163" cy="288925"/>
          </a:xfrm>
          <a:prstGeom prst="rightArrow">
            <a:avLst>
              <a:gd name="adj1" fmla="val 50000"/>
              <a:gd name="adj2" fmla="val 35577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 rot="-1944204">
            <a:off x="2644775" y="4510360"/>
            <a:ext cx="487363" cy="288925"/>
          </a:xfrm>
          <a:prstGeom prst="rightArrow">
            <a:avLst>
              <a:gd name="adj1" fmla="val 50000"/>
              <a:gd name="adj2" fmla="val 42170"/>
            </a:avLst>
          </a:prstGeom>
          <a:solidFill>
            <a:srgbClr val="FFFFFF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fr-CA" altLang="en-US">
              <a:solidFill>
                <a:srgbClr val="006600"/>
              </a:solidFill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708400" y="4294460"/>
            <a:ext cx="187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0" dirty="0">
                <a:solidFill>
                  <a:schemeClr val="bg1">
                    <a:lumMod val="95000"/>
                    <a:lumOff val="5000"/>
                  </a:schemeClr>
                </a:solidFill>
                <a:latin typeface="Cantarell" panose="02000503000000000000" pitchFamily="2" charset="0"/>
              </a:rPr>
              <a:t>(music)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5832648" y="5589240"/>
            <a:ext cx="3275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Ian CROSS: “Is </a:t>
            </a:r>
            <a:r>
              <a:rPr lang="en-US" sz="1400" i="0" dirty="0">
                <a:solidFill>
                  <a:schemeClr val="tx2"/>
                </a:solidFill>
                <a:latin typeface="Cantarell" panose="02000503000000000000" pitchFamily="2" charset="0"/>
              </a:rPr>
              <a:t>music the most important thing we ever did</a:t>
            </a:r>
            <a:r>
              <a:rPr lang="en-US" sz="1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? </a:t>
            </a:r>
            <a:r>
              <a:rPr lang="en-US" sz="1400" i="0" dirty="0">
                <a:solidFill>
                  <a:schemeClr val="tx2"/>
                </a:solidFill>
                <a:latin typeface="Cantarell" panose="02000503000000000000" pitchFamily="2" charset="0"/>
              </a:rPr>
              <a:t>Music, development and </a:t>
            </a:r>
            <a:r>
              <a:rPr lang="en-US" sz="1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evolution”; </a:t>
            </a:r>
            <a:br>
              <a:rPr lang="en-US" sz="1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antarell" panose="02000503000000000000" pitchFamily="2" charset="0"/>
              </a:rPr>
              <a:t>Music</a:t>
            </a:r>
            <a:r>
              <a:rPr lang="en-US" sz="1400" dirty="0">
                <a:solidFill>
                  <a:schemeClr val="tx2"/>
                </a:solidFill>
                <a:latin typeface="Cantarell" panose="02000503000000000000" pitchFamily="2" charset="0"/>
              </a:rPr>
              <a:t>, Mind &amp; Science</a:t>
            </a:r>
            <a:r>
              <a:rPr lang="en-US" sz="1400" i="0" dirty="0">
                <a:solidFill>
                  <a:schemeClr val="tx2"/>
                </a:solidFill>
                <a:latin typeface="Cantarell" panose="02000503000000000000" pitchFamily="2" charset="0"/>
              </a:rPr>
              <a:t>. Seoul, 1999</a:t>
            </a:r>
            <a:r>
              <a:rPr lang="en-US" sz="1400" dirty="0">
                <a:solidFill>
                  <a:schemeClr val="tx2"/>
                </a:solidFill>
                <a:latin typeface="Cantarell" panose="02000503000000000000" pitchFamily="2" charset="0"/>
              </a:rPr>
              <a:t>.</a:t>
            </a:r>
            <a:endParaRPr lang="en-GB" sz="140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99292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0" dirty="0" smtClean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(anthropological theories </a:t>
            </a:r>
            <a:br>
              <a:rPr lang="en-US" sz="2000" i="0" dirty="0" smtClean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</a:br>
            <a:r>
              <a:rPr lang="en-US" sz="2000" i="0" dirty="0" smtClean="0">
                <a:solidFill>
                  <a:schemeClr val="tx2"/>
                </a:solidFill>
                <a:latin typeface="Cantarell" panose="02000503000000000000" pitchFamily="2" charset="0"/>
                <a:cs typeface="Tahoma" pitchFamily="34" charset="0"/>
              </a:rPr>
              <a:t>of evolution) </a:t>
            </a:r>
            <a:endParaRPr lang="en-GB" sz="2000" i="0" dirty="0">
              <a:solidFill>
                <a:schemeClr val="tx2"/>
              </a:solidFill>
              <a:latin typeface="Cantarell" panose="02000503000000000000" pitchFamily="2" charset="0"/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8748464" y="1700808"/>
            <a:ext cx="0" cy="39604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505" y="11247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1. ‘Music’ (2)</a:t>
            </a:r>
            <a:endParaRPr lang="en-GB" sz="1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217567"/>
            <a:ext cx="320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*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 See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400" i="0" dirty="0" smtClean="0">
                <a:solidFill>
                  <a:schemeClr val="accent5">
                    <a:lumMod val="75000"/>
                  </a:schemeClr>
                </a:solidFill>
                <a:latin typeface="Cantarell" panose="02000503000000000000" pitchFamily="2" charset="0"/>
              </a:rPr>
              <a:t>, pp. 62-68</a:t>
            </a:r>
            <a:endParaRPr lang="en-GB" sz="1400" i="0" dirty="0">
              <a:solidFill>
                <a:schemeClr val="accent5">
                  <a:lumMod val="75000"/>
                </a:schemeClr>
              </a:solidFill>
              <a:latin typeface="Cantarell" panose="02000503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1905000" cy="457200"/>
          </a:xfrm>
        </p:spPr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5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5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5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5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5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5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  <p:bldP spid="35854" grpId="0" animBg="1"/>
      <p:bldP spid="35855" grpId="0" animBg="1"/>
      <p:bldP spid="35856" grpId="0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/>
      <p:bldP spid="35863" grpId="1"/>
      <p:bldP spid="24" grpId="0"/>
      <p:bldP spid="25" grpId="0"/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064" y="0"/>
            <a:ext cx="933872" cy="155104"/>
          </a:xfrm>
        </p:spPr>
        <p:txBody>
          <a:bodyPr/>
          <a:lstStyle/>
          <a:p>
            <a:r>
              <a:rPr lang="en-US" sz="900" dirty="0" smtClean="0">
                <a:latin typeface="Cantarell" panose="02000503000000000000" pitchFamily="2" charset="0"/>
              </a:rPr>
              <a:t>Brain</a:t>
            </a:r>
            <a:endParaRPr lang="en-GB" sz="900" dirty="0">
              <a:latin typeface="Cantarell" panose="02000503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" y="1221155"/>
            <a:ext cx="9004920" cy="54844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9540" y="620688"/>
            <a:ext cx="169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1. ‘Music’ (3)</a:t>
            </a:r>
            <a:endParaRPr lang="en-GB" sz="1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175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“Neurons fire up all over the brain”</a:t>
            </a:r>
            <a:endParaRPr lang="en-GB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5486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Daniel </a:t>
            </a:r>
            <a:r>
              <a:rPr lang="en-US" sz="1800" i="0" dirty="0" err="1" smtClean="0">
                <a:solidFill>
                  <a:schemeClr val="tx2"/>
                </a:solidFill>
                <a:latin typeface="Cantarell" panose="02000503000000000000" pitchFamily="2" charset="0"/>
              </a:rPr>
              <a:t>Levithin</a:t>
            </a:r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 in </a:t>
            </a:r>
            <a:r>
              <a:rPr lang="en-US" sz="1800" dirty="0" smtClean="0">
                <a:solidFill>
                  <a:schemeClr val="tx2"/>
                </a:solidFill>
                <a:latin typeface="Cantarell" panose="02000503000000000000" pitchFamily="2" charset="0"/>
              </a:rPr>
              <a:t>Your Brain on Music </a:t>
            </a:r>
            <a:r>
              <a:rPr lang="en-US" sz="18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(2006)</a:t>
            </a:r>
            <a:endParaRPr lang="en-GB" sz="18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534880" y="4437112"/>
            <a:ext cx="504056" cy="441707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4716016" y="2276872"/>
            <a:ext cx="504056" cy="441707"/>
          </a:xfrm>
          <a:prstGeom prst="star5">
            <a:avLst/>
          </a:prstGeom>
          <a:solidFill>
            <a:schemeClr val="accent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2771800" y="3356992"/>
            <a:ext cx="504056" cy="441707"/>
          </a:xfrm>
          <a:prstGeom prst="star5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4644008" y="3284984"/>
            <a:ext cx="504056" cy="441707"/>
          </a:xfrm>
          <a:prstGeom prst="star5">
            <a:avLst/>
          </a:prstGeom>
          <a:solidFill>
            <a:srgbClr val="935CD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4355976" y="3284984"/>
            <a:ext cx="504056" cy="441707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5292080" y="4283437"/>
            <a:ext cx="504056" cy="441707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347864" y="3635365"/>
            <a:ext cx="504056" cy="441707"/>
          </a:xfrm>
          <a:prstGeom prst="star5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3923928" y="2852936"/>
            <a:ext cx="504056" cy="441707"/>
          </a:xfrm>
          <a:prstGeom prst="star5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5508104" y="3501008"/>
            <a:ext cx="504056" cy="441707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3635896" y="2915285"/>
            <a:ext cx="504056" cy="441707"/>
          </a:xfrm>
          <a:prstGeom prst="star5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4687280" y="4589512"/>
            <a:ext cx="504056" cy="441707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4868416" y="2429272"/>
            <a:ext cx="504056" cy="441707"/>
          </a:xfrm>
          <a:prstGeom prst="star5">
            <a:avLst/>
          </a:prstGeom>
          <a:solidFill>
            <a:schemeClr val="accent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924200" y="3509392"/>
            <a:ext cx="504056" cy="441707"/>
          </a:xfrm>
          <a:prstGeom prst="star5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796408" y="3437384"/>
            <a:ext cx="504056" cy="441707"/>
          </a:xfrm>
          <a:prstGeom prst="star5">
            <a:avLst/>
          </a:prstGeom>
          <a:solidFill>
            <a:srgbClr val="935CD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4508376" y="3437384"/>
            <a:ext cx="504056" cy="441707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5444480" y="4435837"/>
            <a:ext cx="504056" cy="441707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3500264" y="3787765"/>
            <a:ext cx="504056" cy="441707"/>
          </a:xfrm>
          <a:prstGeom prst="star5">
            <a:avLst/>
          </a:prstGeom>
          <a:solidFill>
            <a:schemeClr val="accent5">
              <a:lumMod val="5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4076328" y="3005336"/>
            <a:ext cx="504056" cy="441707"/>
          </a:xfrm>
          <a:prstGeom prst="star5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5660504" y="3653408"/>
            <a:ext cx="504056" cy="441707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3788296" y="3067685"/>
            <a:ext cx="504056" cy="441707"/>
          </a:xfrm>
          <a:prstGeom prst="star5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02533" y="886152"/>
            <a:ext cx="298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See </a:t>
            </a:r>
            <a:r>
              <a:rPr lang="en-US" sz="14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, pp. 68-71</a:t>
            </a:r>
            <a:endParaRPr lang="en-GB" sz="14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7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648072"/>
          </a:xfrm>
        </p:spPr>
        <p:txBody>
          <a:bodyPr/>
          <a:lstStyle/>
          <a:p>
            <a:r>
              <a:rPr lang="en-US" b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2. VVA </a:t>
            </a:r>
            <a:r>
              <a:rPr lang="en-US" sz="28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— V</a:t>
            </a:r>
            <a:r>
              <a:rPr lang="en-US" sz="32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erbal-Visual Association</a:t>
            </a:r>
            <a:endParaRPr lang="en-GB" sz="320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1199074"/>
            <a:ext cx="76306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i="0" dirty="0" smtClean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 response </a:t>
            </a:r>
            <a:r>
              <a:rPr lang="en-GB" sz="2500" i="0" dirty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 music expressed in words descriptive of somethin</a:t>
            </a:r>
            <a:r>
              <a:rPr lang="en-GB" sz="2500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 </a:t>
            </a:r>
            <a:r>
              <a:rPr lang="en-GB" sz="2500" i="0" dirty="0">
                <a:solidFill>
                  <a:srgbClr val="FF3300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visible </a:t>
            </a:r>
            <a:r>
              <a:rPr lang="en-GB" sz="2500" i="0" dirty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GB" sz="2500" i="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500" i="0" dirty="0" err="1" smtClean="0">
                <a:solidFill>
                  <a:srgbClr val="BC8FDD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visualisable</a:t>
            </a:r>
            <a:r>
              <a:rPr lang="en-GB" sz="2500" i="0" dirty="0" smtClean="0">
                <a:solidFill>
                  <a:schemeClr val="tx1">
                    <a:lumMod val="7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2500" i="0" dirty="0">
              <a:solidFill>
                <a:schemeClr val="tx1">
                  <a:lumMod val="75000"/>
                </a:schemeClr>
              </a:solidFill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9512" y="2204864"/>
          <a:ext cx="8748464" cy="471908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30245"/>
                <a:gridCol w="2734652"/>
                <a:gridCol w="2031456"/>
                <a:gridCol w="1952111"/>
              </a:tblGrid>
              <a:tr h="5177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518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countryside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British/English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liding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reen grass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51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nature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emembering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ostalgia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elancholy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518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pastoral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“always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has been”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alm/secure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harmonious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5189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eutral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“life’s like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this”</a:t>
                      </a:r>
                      <a:endParaRPr lang="en-GB" sz="20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piano</a:t>
                      </a:r>
                      <a:endParaRPr lang="en-GB" sz="20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lyrical</a:t>
                      </a:r>
                      <a:endParaRPr lang="en-GB" sz="20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51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romantic</a:t>
                      </a:r>
                      <a:endParaRPr lang="en-GB" sz="20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9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English production</a:t>
                      </a:r>
                      <a:endParaRPr lang="en-GB" sz="19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scenery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rural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63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Beethoven’s Moonlight  Sonata</a:t>
                      </a:r>
                      <a:endParaRPr lang="en-GB" sz="16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9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French production</a:t>
                      </a:r>
                      <a:endParaRPr lang="en-GB" sz="19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fields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idyll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803813">
                <a:tc>
                  <a:txBody>
                    <a:bodyPr/>
                    <a:lstStyle/>
                    <a:p>
                      <a:endParaRPr lang="en-GB" sz="16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Richard </a:t>
                      </a:r>
                      <a:r>
                        <a:rPr lang="en-US" sz="1800" baseline="0" dirty="0" err="1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Clayderman</a:t>
                      </a:r>
                      <a:endParaRPr lang="en-GB" sz="18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panorama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morning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9328" y="2204864"/>
            <a:ext cx="81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rgbClr val="FF9966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Play clip ‘Emmerdale Score’ and/or ‘Emmerdale Commutations’ (short)</a:t>
            </a:r>
            <a:endParaRPr lang="en-GB" sz="1600" i="0" dirty="0">
              <a:solidFill>
                <a:srgbClr val="FF9966"/>
              </a:solidFill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10692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Definitions</a:t>
            </a:r>
            <a:endParaRPr lang="en-GB" sz="24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596"/>
            <a:ext cx="7772400" cy="642132"/>
          </a:xfrm>
        </p:spPr>
        <p:txBody>
          <a:bodyPr/>
          <a:lstStyle/>
          <a:p>
            <a:r>
              <a:rPr lang="en-US" sz="3200" b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200" b="1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Metonomy</a:t>
            </a:r>
            <a:r>
              <a:rPr lang="en-US" sz="3200" b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, synecdoche, metaphor</a:t>
            </a:r>
            <a:endParaRPr lang="en-GB" sz="3200" b="1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5629"/>
            <a:ext cx="7772400" cy="5267672"/>
          </a:xfrm>
        </p:spPr>
        <p:txBody>
          <a:bodyPr/>
          <a:lstStyle/>
          <a:p>
            <a:r>
              <a:rPr lang="en-US" sz="2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METONOMY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μετωνῠμί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α=change 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name) </a:t>
            </a:r>
            <a:r>
              <a:rPr lang="en-GB" sz="2000" dirty="0" smtClean="0">
                <a:latin typeface="XPTPhonetic" panose="05010101010101010101" pitchFamily="2" charset="2"/>
                <a:ea typeface="Tahoma" panose="020B0604030504040204" pitchFamily="34" charset="0"/>
                <a:cs typeface="Tahoma" panose="020B0604030504040204" pitchFamily="34" charset="0"/>
              </a:rPr>
              <a:t>[mE!tOn9mI]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figure of speech </a:t>
            </a:r>
            <a:r>
              <a:rPr lang="en-GB" sz="250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 which a concept is identified not </a:t>
            </a:r>
            <a:r>
              <a:rPr lang="en-GB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as itself </a:t>
            </a:r>
            <a:r>
              <a:rPr lang="en-GB" sz="250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but by another concept understood as </a:t>
            </a:r>
            <a:r>
              <a:rPr lang="en-GB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closely </a:t>
            </a:r>
            <a:r>
              <a:rPr lang="en-GB" sz="2500" dirty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related to it. </a:t>
            </a:r>
            <a:endParaRPr lang="en-GB" sz="2500" dirty="0" smtClean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SYNECDOCHE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συνεκδοχή=</a:t>
            </a:r>
            <a:r>
              <a:rPr lang="en-US" sz="20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simultaneous understanding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[</a:t>
            </a:r>
            <a:r>
              <a:rPr lang="en-US" sz="2000" dirty="0" err="1" smtClean="0">
                <a:latin typeface="XPTPhonetic" panose="05010101010101010101" pitchFamily="2" charset="2"/>
                <a:ea typeface="Tahoma" panose="020B0604030504040204" pitchFamily="34" charset="0"/>
                <a:cs typeface="Tahoma" panose="020B0604030504040204" pitchFamily="34" charset="0"/>
              </a:rPr>
              <a:t>sI!nEkdOkI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]: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pars-pro-</a:t>
            </a:r>
            <a:r>
              <a:rPr lang="en-US" sz="2500" i="1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toto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expression, e.g. ‘Brussels’ = EU, 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500" b="1" dirty="0" smtClean="0">
                <a:latin typeface="XPTMusic" panose="05010101010101010101" pitchFamily="2" charset="2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500" i="1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valse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on an </a:t>
            </a:r>
            <a:r>
              <a:rPr lang="en-US" sz="2500" i="1" dirty="0" err="1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accordéon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musette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≈ Paris 1910s-1950s </a:t>
            </a:r>
            <a:r>
              <a:rPr lang="en-US" sz="20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(even ‘France’ for non-French!)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2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METAPHOR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μεταφορά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=transfer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expression in which the meaning of one concept is transferred or mapped on to another concept, e.g. 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love is a jewel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love is a battlefield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jewel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battlefield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are SOURCES mapped on to the TARGET </a:t>
            </a:r>
            <a:r>
              <a:rPr lang="en-US" sz="2500" i="1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  <a:r>
              <a:rPr lang="en-US" sz="2500" dirty="0" smtClean="0"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GB" sz="2500" dirty="0"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5EE6E-50A4-48DE-AE58-5C6242B591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98" y="4227726"/>
            <a:ext cx="4984204" cy="2729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5856" y="-27384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 smtClean="0">
                <a:solidFill>
                  <a:schemeClr val="tx2"/>
                </a:solidFill>
                <a:latin typeface="Cantarell" panose="02000503000000000000" pitchFamily="2" charset="0"/>
              </a:rPr>
              <a:t>Definitions</a:t>
            </a:r>
            <a:endParaRPr lang="en-GB" sz="2400" i="0" dirty="0">
              <a:solidFill>
                <a:schemeClr val="tx2"/>
              </a:solidFill>
              <a:latin typeface="Cantarell" panose="020005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1003937"/>
            <a:ext cx="298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See </a:t>
            </a:r>
            <a:r>
              <a:rPr lang="en-US" sz="140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Music’s Meanings</a:t>
            </a:r>
            <a:r>
              <a:rPr lang="en-US" sz="1400" i="0" dirty="0" smtClean="0">
                <a:solidFill>
                  <a:srgbClr val="FF9966"/>
                </a:solidFill>
                <a:latin typeface="Cantarell" panose="02000503000000000000" pitchFamily="2" charset="0"/>
              </a:rPr>
              <a:t>, pp. 71-80</a:t>
            </a:r>
            <a:endParaRPr lang="en-GB" sz="1400" i="0" dirty="0">
              <a:solidFill>
                <a:srgbClr val="FF9966"/>
              </a:solidFill>
              <a:latin typeface="Cantarell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97184-3354-4753-AE5F-E106630BE1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88032" y="-132930"/>
          <a:ext cx="8748464" cy="4354018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30245"/>
                <a:gridCol w="2734652"/>
                <a:gridCol w="2031456"/>
                <a:gridCol w="1952111"/>
              </a:tblGrid>
              <a:tr h="4776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092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countryside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British/English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liding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reen grass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09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nature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emembering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ostalgia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elancholy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092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pastoral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“always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has been”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alm/secure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harmonious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0920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</a:t>
                      </a: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eutral</a:t>
                      </a:r>
                      <a:endParaRPr lang="en-GB" sz="2000" dirty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“life’s like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this”</a:t>
                      </a:r>
                      <a:endParaRPr lang="en-GB" sz="20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piano</a:t>
                      </a:r>
                      <a:endParaRPr lang="en-GB" sz="20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lyrical</a:t>
                      </a:r>
                      <a:endParaRPr lang="en-GB" sz="2000" dirty="0" smtClean="0">
                        <a:solidFill>
                          <a:schemeClr val="bg1">
                            <a:lumMod val="50000"/>
                            <a:lumOff val="50000"/>
                          </a:schemeClr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09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romantic</a:t>
                      </a:r>
                      <a:endParaRPr lang="en-GB" sz="20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9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English production</a:t>
                      </a:r>
                      <a:endParaRPr lang="en-GB" sz="19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scenery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rural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588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 Beethoven’s Moonlight  Sonata</a:t>
                      </a:r>
                      <a:endParaRPr lang="en-GB" sz="1600" dirty="0" smtClean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9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French production</a:t>
                      </a:r>
                      <a:endParaRPr lang="en-GB" sz="19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fields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idyll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  <a:tr h="741630">
                <a:tc>
                  <a:txBody>
                    <a:bodyPr/>
                    <a:lstStyle/>
                    <a:p>
                      <a:endParaRPr lang="en-GB" sz="1600" dirty="0"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Richard </a:t>
                      </a:r>
                      <a:r>
                        <a:rPr lang="en-US" sz="1800" baseline="0" dirty="0" err="1" smtClean="0">
                          <a:solidFill>
                            <a:srgbClr val="7030A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Clayderman</a:t>
                      </a:r>
                      <a:endParaRPr lang="en-GB" sz="1800" dirty="0">
                        <a:solidFill>
                          <a:srgbClr val="7030A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panorama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●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Cantarell" panose="02000503000000000000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morning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ntarell" panose="020005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3851756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Neither </a:t>
            </a:r>
            <a:r>
              <a:rPr lang="en-US" sz="1800" b="1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jewel</a:t>
            </a:r>
            <a:r>
              <a:rPr lang="en-US" sz="1800" b="1" i="0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nor </a:t>
            </a:r>
            <a:r>
              <a:rPr lang="en-US" sz="1800" b="1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battlefield</a:t>
            </a:r>
            <a:r>
              <a:rPr lang="en-US" sz="1800" b="1" i="0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means </a:t>
            </a:r>
            <a:r>
              <a:rPr lang="en-US" sz="1800" b="1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1800" b="1" i="0" dirty="0" smtClean="0">
                <a:solidFill>
                  <a:schemeClr val="bg1"/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n-GB" sz="1800" b="1" i="0" dirty="0">
              <a:solidFill>
                <a:schemeClr val="bg1"/>
              </a:solidFill>
              <a:latin typeface="Cantarell" panose="020005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32" y="4442336"/>
            <a:ext cx="87484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VVAs </a:t>
            </a:r>
            <a:r>
              <a:rPr lang="en-US" sz="2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act as metaphors of music </a:t>
            </a:r>
            <a:r>
              <a:rPr lang="en-GB" sz="2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because they map visual-verbal sources </a:t>
            </a:r>
            <a:r>
              <a:rPr lang="en-GB" sz="2400" i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GB" sz="2400" i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meaning on to the music as target</a:t>
            </a:r>
            <a:r>
              <a:rPr lang="en-GB" sz="2400" i="0" dirty="0" smtClean="0">
                <a:solidFill>
                  <a:schemeClr val="tx1">
                    <a:lumMod val="85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VVAs </a:t>
            </a:r>
            <a:r>
              <a:rPr lang="en-US" sz="2400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are neither ‘the music’ nor ‘translations’ of it. </a:t>
            </a:r>
            <a:br>
              <a:rPr lang="en-US" sz="2400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Listeners merely identify small individual connotative </a:t>
            </a:r>
            <a:br>
              <a:rPr lang="en-US" sz="2400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i="0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ntarell" panose="020005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ingredients of its integral meaning. </a:t>
            </a:r>
            <a:endParaRPr lang="en-US" sz="2400" b="1" i="0" dirty="0">
              <a:solidFill>
                <a:schemeClr val="tx2">
                  <a:lumMod val="20000"/>
                  <a:lumOff val="80000"/>
                </a:schemeClr>
              </a:solidFill>
              <a:latin typeface="Cantarell" panose="02000503000000000000" pitchFamily="2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99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875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5|2|1.7|1.2|1|1.2"/>
</p:tagLst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4D4D4D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4D4D4D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Files\Microsoft\Office97\Templates\Blank Presentation.pot</Template>
  <TotalTime>20391</TotalTime>
  <Words>3061</Words>
  <Application>Microsoft Office PowerPoint</Application>
  <PresentationFormat>On-screen Show (4:3)</PresentationFormat>
  <Paragraphs>446</Paragraphs>
  <Slides>40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Arial</vt:lpstr>
      <vt:lpstr>Arial Narrow</vt:lpstr>
      <vt:lpstr>Cantarell</vt:lpstr>
      <vt:lpstr>Comic Sans MS</vt:lpstr>
      <vt:lpstr>Courier New</vt:lpstr>
      <vt:lpstr>Microgramma D</vt:lpstr>
      <vt:lpstr>MicrogrammaDBolExt</vt:lpstr>
      <vt:lpstr>Stencil</vt:lpstr>
      <vt:lpstr>Stencil Std</vt:lpstr>
      <vt:lpstr>Tahoma</vt:lpstr>
      <vt:lpstr>Tekton Pro</vt:lpstr>
      <vt:lpstr>Times New Roman</vt:lpstr>
      <vt:lpstr>Verdana</vt:lpstr>
      <vt:lpstr>Wingdings</vt:lpstr>
      <vt:lpstr>XPTChords</vt:lpstr>
      <vt:lpstr>XPTMusic</vt:lpstr>
      <vt:lpstr>XPTPhonetic</vt:lpstr>
      <vt:lpstr>XPTSymbols1</vt:lpstr>
      <vt:lpstr>Blank Presentation</vt:lpstr>
      <vt:lpstr>Title</vt:lpstr>
      <vt:lpstr>If these are answers what are the questions? </vt:lpstr>
      <vt:lpstr>Everyday visible &amp; invisible music? </vt:lpstr>
      <vt:lpstr>1. Music: axiomatic working definition *</vt:lpstr>
      <vt:lpstr>Domains of representation and music as the ‘embodying’ cross-domain level *</vt:lpstr>
      <vt:lpstr>Brain</vt:lpstr>
      <vt:lpstr>2. VVA — Verbal-Visual Association</vt:lpstr>
      <vt:lpstr>3. Metonomy, synecdoche, metaphor</vt:lpstr>
      <vt:lpstr>PowerPoint Presentation</vt:lpstr>
      <vt:lpstr>Why are VVAs useful? </vt:lpstr>
      <vt:lpstr>PowerPoint Presentation</vt:lpstr>
      <vt:lpstr>PowerPoint Presentation</vt:lpstr>
      <vt:lpstr>poïetic / aesthesic 2</vt:lpstr>
      <vt:lpstr>PowerPoint Presentation</vt:lpstr>
      <vt:lpstr>PowerPoint Presentation</vt:lpstr>
      <vt:lpstr>Why are VVAs useful? </vt:lpstr>
      <vt:lpstr>PowerPoint Presentation</vt:lpstr>
      <vt:lpstr>Parameters of musical expression and storage media </vt:lpstr>
      <vt:lpstr>Vocal persona (quote)*</vt:lpstr>
      <vt:lpstr>Vocal persona descriptions (quotes)</vt:lpstr>
      <vt:lpstr>General types of vocal descriptor</vt:lpstr>
      <vt:lpstr>Aesthesic voice description categories (1)</vt:lpstr>
      <vt:lpstr>Aesthesic voice description categories (2)</vt:lpstr>
      <vt:lpstr>Aesthesic voice description categories (3)</vt:lpstr>
      <vt:lpstr>Vocal persona (4)</vt:lpstr>
      <vt:lpstr>Why are VVAs useful? </vt:lpstr>
      <vt:lpstr>PowerPoint Presentation</vt:lpstr>
      <vt:lpstr>Canonic ‘emotion’ and ‘body’ quotes</vt:lpstr>
      <vt:lpstr>PowerPoint Presentation</vt:lpstr>
      <vt:lpstr>PowerPoint Presentation</vt:lpstr>
      <vt:lpstr>GESTURAL INTERCONVERSION</vt:lpstr>
      <vt:lpstr>EMOTION WORDS etc.</vt:lpstr>
      <vt:lpstr>Why are VVAs useful? </vt:lpstr>
      <vt:lpstr>PowerPoint Presentation</vt:lpstr>
      <vt:lpstr>PowerPoint Presentation</vt:lpstr>
      <vt:lpstr>PowerPoint Presentation</vt:lpstr>
      <vt:lpstr>VVAs as useful ingredient in developing music semiotics relevant to our times</vt:lpstr>
      <vt:lpstr>PowerPoint Presentation</vt:lpstr>
      <vt:lpstr>Further information</vt:lpstr>
      <vt:lpstr>THE END</vt:lpstr>
    </vt:vector>
  </TitlesOfParts>
  <Company>World Communism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Institutionalisation of Popular Music Studies:  Progress or Falsification?</dc:title>
  <dc:creator>Fidel Marx Lenin</dc:creator>
  <cp:lastModifiedBy>Philip Tagg</cp:lastModifiedBy>
  <cp:revision>1786</cp:revision>
  <dcterms:created xsi:type="dcterms:W3CDTF">2003-02-24T17:07:44Z</dcterms:created>
  <dcterms:modified xsi:type="dcterms:W3CDTF">2016-11-10T16:30:45Z</dcterms:modified>
</cp:coreProperties>
</file>