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640" r:id="rId2"/>
    <p:sldId id="665" r:id="rId3"/>
    <p:sldId id="666" r:id="rId4"/>
    <p:sldId id="668" r:id="rId5"/>
    <p:sldId id="667" r:id="rId6"/>
    <p:sldId id="693" r:id="rId7"/>
    <p:sldId id="685" r:id="rId8"/>
    <p:sldId id="686" r:id="rId9"/>
    <p:sldId id="687" r:id="rId10"/>
    <p:sldId id="672" r:id="rId11"/>
    <p:sldId id="684" r:id="rId12"/>
    <p:sldId id="700" r:id="rId13"/>
    <p:sldId id="690" r:id="rId14"/>
    <p:sldId id="691" r:id="rId15"/>
    <p:sldId id="692" r:id="rId16"/>
    <p:sldId id="695" r:id="rId17"/>
    <p:sldId id="694" r:id="rId18"/>
    <p:sldId id="701" r:id="rId19"/>
    <p:sldId id="697" r:id="rId20"/>
    <p:sldId id="677" r:id="rId21"/>
    <p:sldId id="703" r:id="rId22"/>
    <p:sldId id="704" r:id="rId23"/>
    <p:sldId id="590" r:id="rId24"/>
    <p:sldId id="643" r:id="rId25"/>
    <p:sldId id="585" r:id="rId26"/>
    <p:sldId id="599" r:id="rId27"/>
    <p:sldId id="601" r:id="rId28"/>
    <p:sldId id="600" r:id="rId29"/>
    <p:sldId id="699" r:id="rId30"/>
    <p:sldId id="589" r:id="rId31"/>
    <p:sldId id="587" r:id="rId32"/>
    <p:sldId id="702" r:id="rId33"/>
    <p:sldId id="35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3300"/>
    <a:srgbClr val="FF6600"/>
    <a:srgbClr val="1705FF"/>
    <a:srgbClr val="43CEFF"/>
    <a:srgbClr val="783502"/>
    <a:srgbClr val="9B4403"/>
    <a:srgbClr val="47FF9A"/>
    <a:srgbClr val="3BCC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8822" autoAdjust="0"/>
  </p:normalViewPr>
  <p:slideViewPr>
    <p:cSldViewPr>
      <p:cViewPr varScale="1">
        <p:scale>
          <a:sx n="66" d="100"/>
          <a:sy n="66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DA68B-35B2-40EF-9B68-770ED04DC2C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20C890-5608-485E-B7A7-577DB486FF4B}">
      <dgm:prSet/>
      <dgm:spPr/>
      <dgm:t>
        <a:bodyPr/>
        <a:lstStyle/>
        <a:p>
          <a:pPr rtl="0"/>
          <a:r>
            <a:rPr lang="en-US" b="1" i="0" dirty="0" smtClean="0"/>
            <a:t>PRECIPITATION</a:t>
          </a:r>
          <a:endParaRPr lang="en-GB" b="1" i="0" dirty="0"/>
        </a:p>
      </dgm:t>
    </dgm:pt>
    <dgm:pt modelId="{DADC1B3A-7A3E-473A-878A-3D350B645484}" type="parTrans" cxnId="{172B15D3-78FB-4AD7-98FA-401647264C67}">
      <dgm:prSet/>
      <dgm:spPr/>
      <dgm:t>
        <a:bodyPr/>
        <a:lstStyle/>
        <a:p>
          <a:endParaRPr lang="en-GB"/>
        </a:p>
      </dgm:t>
    </dgm:pt>
    <dgm:pt modelId="{C326A3F4-C82B-4C10-8F32-EE4A5165464F}" type="sibTrans" cxnId="{172B15D3-78FB-4AD7-98FA-401647264C67}">
      <dgm:prSet/>
      <dgm:spPr/>
      <dgm:t>
        <a:bodyPr/>
        <a:lstStyle/>
        <a:p>
          <a:endParaRPr lang="en-GB"/>
        </a:p>
      </dgm:t>
    </dgm:pt>
    <dgm:pt modelId="{E26B5D56-DF02-475C-8243-A445ED7B7CE1}" type="pres">
      <dgm:prSet presAssocID="{727DA68B-35B2-40EF-9B68-770ED04DC2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305F57E-BEE2-4CFD-BC6C-BE026A4F9770}" type="pres">
      <dgm:prSet presAssocID="{AF20C890-5608-485E-B7A7-577DB486FF4B}" presName="root" presStyleCnt="0"/>
      <dgm:spPr/>
    </dgm:pt>
    <dgm:pt modelId="{411390C5-316E-4E33-88F0-89CCE6085D9B}" type="pres">
      <dgm:prSet presAssocID="{AF20C890-5608-485E-B7A7-577DB486FF4B}" presName="rootComposite" presStyleCnt="0"/>
      <dgm:spPr/>
    </dgm:pt>
    <dgm:pt modelId="{6914059D-03B9-4724-881E-63331F6D66EF}" type="pres">
      <dgm:prSet presAssocID="{AF20C890-5608-485E-B7A7-577DB486FF4B}" presName="rootText" presStyleLbl="node1" presStyleIdx="0" presStyleCnt="1" custScaleX="474623" custScaleY="100114" custLinFactNeighborY="-16557"/>
      <dgm:spPr/>
      <dgm:t>
        <a:bodyPr/>
        <a:lstStyle/>
        <a:p>
          <a:endParaRPr lang="en-GB"/>
        </a:p>
      </dgm:t>
    </dgm:pt>
    <dgm:pt modelId="{007658CB-9CF8-42F7-B431-8DE63CE7847D}" type="pres">
      <dgm:prSet presAssocID="{AF20C890-5608-485E-B7A7-577DB486FF4B}" presName="rootConnector" presStyleLbl="node1" presStyleIdx="0" presStyleCnt="1"/>
      <dgm:spPr/>
      <dgm:t>
        <a:bodyPr/>
        <a:lstStyle/>
        <a:p>
          <a:endParaRPr lang="en-GB"/>
        </a:p>
      </dgm:t>
    </dgm:pt>
    <dgm:pt modelId="{E8759CD4-25AE-4485-8D2C-D82CDDEC6DA7}" type="pres">
      <dgm:prSet presAssocID="{AF20C890-5608-485E-B7A7-577DB486FF4B}" presName="childShape" presStyleCnt="0"/>
      <dgm:spPr/>
    </dgm:pt>
  </dgm:ptLst>
  <dgm:cxnLst>
    <dgm:cxn modelId="{D5904AD3-3DE8-492E-99B0-3AE455FCAF73}" type="presOf" srcId="{AF20C890-5608-485E-B7A7-577DB486FF4B}" destId="{6914059D-03B9-4724-881E-63331F6D66EF}" srcOrd="0" destOrd="0" presId="urn:microsoft.com/office/officeart/2005/8/layout/hierarchy3"/>
    <dgm:cxn modelId="{3D5B0CD2-03C4-4F56-A87B-D0B85363EDED}" type="presOf" srcId="{727DA68B-35B2-40EF-9B68-770ED04DC2C3}" destId="{E26B5D56-DF02-475C-8243-A445ED7B7CE1}" srcOrd="0" destOrd="0" presId="urn:microsoft.com/office/officeart/2005/8/layout/hierarchy3"/>
    <dgm:cxn modelId="{BAB6358A-5BE5-4769-A308-18A20802E620}" type="presOf" srcId="{AF20C890-5608-485E-B7A7-577DB486FF4B}" destId="{007658CB-9CF8-42F7-B431-8DE63CE7847D}" srcOrd="1" destOrd="0" presId="urn:microsoft.com/office/officeart/2005/8/layout/hierarchy3"/>
    <dgm:cxn modelId="{172B15D3-78FB-4AD7-98FA-401647264C67}" srcId="{727DA68B-35B2-40EF-9B68-770ED04DC2C3}" destId="{AF20C890-5608-485E-B7A7-577DB486FF4B}" srcOrd="0" destOrd="0" parTransId="{DADC1B3A-7A3E-473A-878A-3D350B645484}" sibTransId="{C326A3F4-C82B-4C10-8F32-EE4A5165464F}"/>
    <dgm:cxn modelId="{6DA818B8-0BC9-4E67-88EA-8B179961D758}" type="presParOf" srcId="{E26B5D56-DF02-475C-8243-A445ED7B7CE1}" destId="{3305F57E-BEE2-4CFD-BC6C-BE026A4F9770}" srcOrd="0" destOrd="0" presId="urn:microsoft.com/office/officeart/2005/8/layout/hierarchy3"/>
    <dgm:cxn modelId="{09DEC976-E3AC-450C-8CB7-8EEC038B40BE}" type="presParOf" srcId="{3305F57E-BEE2-4CFD-BC6C-BE026A4F9770}" destId="{411390C5-316E-4E33-88F0-89CCE6085D9B}" srcOrd="0" destOrd="0" presId="urn:microsoft.com/office/officeart/2005/8/layout/hierarchy3"/>
    <dgm:cxn modelId="{8A36F682-64BD-42F9-917F-EA3C22D7474D}" type="presParOf" srcId="{411390C5-316E-4E33-88F0-89CCE6085D9B}" destId="{6914059D-03B9-4724-881E-63331F6D66EF}" srcOrd="0" destOrd="0" presId="urn:microsoft.com/office/officeart/2005/8/layout/hierarchy3"/>
    <dgm:cxn modelId="{50189A61-3558-4AA4-AB1D-31C4F4014E4F}" type="presParOf" srcId="{411390C5-316E-4E33-88F0-89CCE6085D9B}" destId="{007658CB-9CF8-42F7-B431-8DE63CE7847D}" srcOrd="1" destOrd="0" presId="urn:microsoft.com/office/officeart/2005/8/layout/hierarchy3"/>
    <dgm:cxn modelId="{82A193EC-485D-44BF-AB35-8C4B52392BAC}" type="presParOf" srcId="{3305F57E-BEE2-4CFD-BC6C-BE026A4F9770}" destId="{E8759CD4-25AE-4485-8D2C-D82CDDEC6DA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4059D-03B9-4724-881E-63331F6D66EF}">
      <dsp:nvSpPr>
        <dsp:cNvPr id="0" name=""/>
        <dsp:cNvSpPr/>
      </dsp:nvSpPr>
      <dsp:spPr>
        <a:xfrm>
          <a:off x="3" y="0"/>
          <a:ext cx="7632841" cy="805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i="0" kern="1200" dirty="0" smtClean="0"/>
            <a:t>PRECIPITATION</a:t>
          </a:r>
          <a:endParaRPr lang="en-GB" sz="4600" b="1" i="0" kern="1200" dirty="0"/>
        </a:p>
      </dsp:txBody>
      <dsp:txXfrm>
        <a:off x="3" y="0"/>
        <a:ext cx="7632841" cy="805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59C445FC-BEFB-45B4-81BE-15FA7667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932F-6937-47FE-805D-ABF7F2CB1BF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20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Vids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cue up: [1] FameRockSchools2.mpg; [2] Tonality5.mpg; [3] Arnolfini2.mpg; [4]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007-End-VLC2.mpg ; [5]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BernaysAdbust.mpg</a:t>
            </a:r>
          </a:p>
          <a:p>
            <a:pPr>
              <a:spcBef>
                <a:spcPct val="50000"/>
              </a:spcBef>
            </a:pPr>
            <a:r>
              <a:rPr lang="en-US" sz="12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Also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have ready: NonMusoAll.pdf; FFBk.pdf;Terminology1309.pdf</a:t>
            </a:r>
            <a:endParaRPr lang="en-US" dirty="0" smtClean="0">
              <a:solidFill>
                <a:srgbClr val="99CCFF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156ED-FB1D-4433-8E56-F98DAB27C8E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67BC-D531-42D7-B692-C87DADAF18F5}" type="slidenum">
              <a:rPr lang="en-US"/>
              <a:pPr/>
              <a:t>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24412-0587-471B-B86E-ACA4B8008780}" type="slidenum">
              <a:rPr lang="en-US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3C3AC-4AA6-49FD-B336-11786907B0E0}" type="slidenum">
              <a:rPr lang="en-US"/>
              <a:pPr/>
              <a:t>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5A347-9BB5-4AB1-AD17-A53C19118576}" type="slidenum">
              <a:rPr lang="en-US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67BC-D531-42D7-B692-C87DADAF18F5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90AC2-4EEF-4EA0-835D-4B9B210EFF1F}" type="slidenum">
              <a:rPr lang="en-US"/>
              <a:pPr/>
              <a:t>14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67BC-D531-42D7-B692-C87DADAF18F5}" type="slidenum">
              <a:rPr lang="en-US"/>
              <a:pPr/>
              <a:t>17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932F-6937-47FE-805D-ABF7F2CB1BF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99CCFF"/>
                </a:solidFill>
              </a:rPr>
              <a:t>make sure folder D:\temp\Video\Berlin open in Explorer!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C3E6-80A4-4895-A299-1A0B1C5E918E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E307-F0FF-451D-AE6D-EC67859C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ABD8-6B3A-4D86-AB23-3A0DEC517A98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2437-FB6A-45C6-84AD-4E4CB595A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FD00-D0BF-4921-9FBA-60BE7C74D136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2784-AFF2-4466-8719-25D74CC9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7980F-CFAD-44F3-95D7-45AAAA322749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0AA0-9E73-408E-90EA-A4CD7F84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8B3E-7868-436E-8C7E-49DE13EDAAE5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FB1A-542E-4719-8AFE-D2D0E928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CE22-8050-4571-8273-FCB50EF89C58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3042-3917-4624-8ACB-0E50C0BA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EE6E-50A4-48DE-AE58-5C6242B5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39D4-1DA0-4EB1-B140-27B393C36D0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5F5E-3CEB-4190-B932-6F425CC0C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4449-CD41-453E-863D-2D11EA4A827C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65B4-4932-43A6-85FC-CA7DF2F7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1F7B-87D7-4140-A8AF-8205092D2788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8696-9BEE-4A15-A1D3-0531EA6A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A41BA8A-F04F-46F3-9E93-49323FAFA110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5FA7-4732-4086-B50B-F6E455282BD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2E38-A341-44B3-8D89-8AB490B4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26C4-D378-4F3C-A159-288B89F3CA1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4C69-36F5-4607-806F-E12DEEC27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70A6-7D83-4D96-B82E-30B7FEEE01D9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8FB-160D-490A-826F-03BF5F8E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82019E4-7369-4091-8339-4A3DF3DEF14A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DB5FD8D-908F-4211-9250-BE3A78C79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476672"/>
            <a:ext cx="1512168" cy="432048"/>
          </a:xfrm>
        </p:spPr>
        <p:txBody>
          <a:bodyPr/>
          <a:lstStyle/>
          <a:p>
            <a:r>
              <a:rPr lang="en-US" sz="600" dirty="0" smtClean="0">
                <a:latin typeface="Tahoma" pitchFamily="34" charset="0"/>
                <a:cs typeface="Tahoma" pitchFamily="34" charset="0"/>
              </a:rPr>
              <a:t>Title</a:t>
            </a:r>
            <a:endParaRPr lang="en-GB" sz="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966320"/>
            <a:ext cx="7632848" cy="1198984"/>
          </a:xfrm>
        </p:spPr>
        <p:txBody>
          <a:bodyPr/>
          <a:lstStyle/>
          <a:p>
            <a:r>
              <a:rPr lang="en-GB" sz="2000" dirty="0" smtClean="0">
                <a:latin typeface="Tahoma" pitchFamily="34" charset="0"/>
                <a:cs typeface="Tahoma" pitchFamily="34" charset="0"/>
              </a:rPr>
              <a:t>Philip </a:t>
            </a:r>
            <a:r>
              <a:rPr lang="en-GB" sz="2000" dirty="0" err="1" smtClean="0">
                <a:latin typeface="Tahoma" pitchFamily="34" charset="0"/>
                <a:cs typeface="Tahoma" pitchFamily="34" charset="0"/>
              </a:rPr>
              <a:t>Tagg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GB" sz="2400" dirty="0" smtClean="0">
                <a:latin typeface="Tahoma" pitchFamily="34" charset="0"/>
                <a:cs typeface="Tahoma" pitchFamily="34" charset="0"/>
              </a:rPr>
            </a:br>
            <a:endParaRPr lang="en-GB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GB" sz="1800" dirty="0" smtClean="0">
                <a:latin typeface="Tahoma" pitchFamily="34" charset="0"/>
                <a:cs typeface="Tahoma" pitchFamily="34" charset="0"/>
                <a:hlinkClick r:id="rId3"/>
              </a:rPr>
              <a:t>www.tagg.org</a:t>
            </a:r>
            <a:endParaRPr lang="en-GB" sz="1800" dirty="0" smtClean="0">
              <a:latin typeface="Tahoma" pitchFamily="34" charset="0"/>
              <a:cs typeface="Tahoma" pitchFamily="34" charset="0"/>
            </a:endParaRPr>
          </a:p>
          <a:p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" y="235496"/>
            <a:ext cx="1905000" cy="457200"/>
          </a:xfrm>
        </p:spPr>
        <p:txBody>
          <a:bodyPr/>
          <a:lstStyle/>
          <a:p>
            <a:pPr>
              <a:defRPr/>
            </a:pPr>
            <a:fld id="{043729D6-3305-4F79-B681-B83F8E22425F}" type="datetime1">
              <a:rPr lang="en-GB" sz="1100" smtClean="0"/>
              <a:pPr>
                <a:defRPr/>
              </a:pPr>
              <a:t>2015-01-15</a:t>
            </a:fld>
            <a:endParaRPr lang="en-US" sz="1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235496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z="1100" smtClean="0"/>
              <a:pPr>
                <a:defRPr/>
              </a:pPr>
              <a:t>1</a:t>
            </a:fld>
            <a:endParaRPr lang="en-US" sz="1100"/>
          </a:p>
        </p:txBody>
      </p:sp>
      <p:sp>
        <p:nvSpPr>
          <p:cNvPr id="9" name="TextBox 8"/>
          <p:cNvSpPr txBox="1"/>
          <p:nvPr/>
        </p:nvSpPr>
        <p:spPr>
          <a:xfrm>
            <a:off x="539552" y="3573016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 algn="ctr"/>
            <a:r>
              <a:rPr lang="en-US" sz="18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‘</a:t>
            </a:r>
            <a:r>
              <a:rPr lang="en-US" sz="18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Including MUSIC in Music </a:t>
            </a:r>
            <a:r>
              <a:rPr lang="en-US" sz="18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Studies’</a:t>
            </a:r>
            <a:r>
              <a:rPr lang="en-US" sz="18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8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Leeds Beckett University, 2015-01-17</a:t>
            </a:r>
            <a:r>
              <a:rPr lang="en-US" sz="18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dirty="0" smtClean="0"/>
          </a:p>
          <a:p>
            <a:pPr algn="ctr"/>
            <a:endParaRPr lang="fr-FR" sz="2000" i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94180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‘I was so Naïve!’</a:t>
            </a:r>
          </a:p>
          <a:p>
            <a:pPr algn="ctr"/>
            <a:r>
              <a:rPr lang="en-US" sz="2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Forty </a:t>
            </a:r>
            <a:r>
              <a:rPr lang="en-US" sz="2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years </a:t>
            </a:r>
            <a:r>
              <a:rPr lang="en-US" sz="2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frustration </a:t>
            </a:r>
            <a:r>
              <a:rPr lang="en-US" sz="2000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with music, musicians, musicology and popular music studies.</a:t>
            </a:r>
            <a:endParaRPr lang="en-GB" sz="2000" b="1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9" grpId="0"/>
      <p:bldP spid="8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2" y="125760"/>
            <a:ext cx="8458200" cy="1143000"/>
          </a:xfrm>
        </p:spPr>
        <p:txBody>
          <a:bodyPr/>
          <a:lstStyle/>
          <a:p>
            <a:r>
              <a:rPr lang="en-US" dirty="0" smtClean="0"/>
              <a:t>The Popular Music Studies Establishment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04" y="6525344"/>
            <a:ext cx="1905000" cy="457200"/>
          </a:xfrm>
        </p:spPr>
        <p:txBody>
          <a:bodyPr/>
          <a:lstStyle/>
          <a:p>
            <a:pPr>
              <a:defRPr/>
            </a:pPr>
            <a:fld id="{7A41BA8A-F04F-46F3-9E93-49323FAFA110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126004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i="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Fame</a:t>
            </a:r>
            <a:r>
              <a:rPr lang="en-US" i="0" dirty="0" smtClean="0">
                <a:latin typeface="Tahoma" pitchFamily="34" charset="0"/>
                <a:cs typeface="Tahoma" pitchFamily="34" charset="0"/>
              </a:rPr>
              <a:t> conservatoire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364502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i="0" dirty="0" smtClean="0">
                <a:latin typeface="Tahoma" pitchFamily="34" charset="0"/>
                <a:cs typeface="Tahoma" pitchFamily="34" charset="0"/>
              </a:rPr>
              <a:t>2. The ‘cult-stud institution’ </a:t>
            </a:r>
            <a:endParaRPr lang="en-GB" i="0" dirty="0" err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7728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play FameRockSchools2.mpg</a:t>
            </a:r>
            <a:endParaRPr lang="en-GB" sz="1800" i="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184482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Preparing for ‘the industry’? What industry?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Different from the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euroclassical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or jazz</a:t>
            </a:r>
            <a:br>
              <a:rPr lang="en-US" sz="2400" i="0" dirty="0" smtClean="0">
                <a:latin typeface="Tahoma" pitchFamily="34" charset="0"/>
                <a:cs typeface="Tahoma" pitchFamily="34" charset="0"/>
              </a:rPr>
            </a:b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 conservatoire? Or just more ‘performing seals’?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Nothing but the music?</a:t>
            </a:r>
            <a:endParaRPr lang="en-GB" sz="2400" i="0" dirty="0" err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429309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Once trendy (1980s-1990s) canons of theory 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‘Semiotics is out of date’ (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sic!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‘He has no knowledge of popular music studies.’</a:t>
            </a:r>
          </a:p>
          <a:p>
            <a:pPr>
              <a:buFont typeface="Arial" pitchFamily="34" charset="0"/>
              <a:buChar char="•"/>
            </a:pP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Everything but the music: ‘a troublesome</a:t>
            </a:r>
            <a:br>
              <a:rPr lang="en-US" sz="2400" i="0" dirty="0" smtClean="0">
                <a:latin typeface="Tahoma" pitchFamily="34" charset="0"/>
                <a:cs typeface="Tahoma" pitchFamily="34" charset="0"/>
              </a:rPr>
            </a:b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 appendage to cultural studies’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Fabbri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1995)</a:t>
            </a:r>
            <a:endParaRPr lang="en-GB" sz="2000" i="0" dirty="0" err="1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 uiExpand="1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756048"/>
          </a:xfrm>
          <a:ln>
            <a:prstDash val="dash"/>
          </a:ln>
        </p:spPr>
        <p:txBody>
          <a:bodyPr/>
          <a:lstStyle/>
          <a:p>
            <a:r>
              <a:rPr lang="en-US" sz="3200" b="1" dirty="0" smtClean="0">
                <a:latin typeface="Verdana" pitchFamily="34" charset="0"/>
              </a:rPr>
              <a:t>Popular Music Studies and</a:t>
            </a:r>
            <a:br>
              <a:rPr lang="en-US" sz="3200" b="1" dirty="0" smtClean="0">
                <a:latin typeface="Verdana" pitchFamily="34" charset="0"/>
              </a:rPr>
            </a:br>
            <a:r>
              <a:rPr lang="en-US" sz="3200" b="1" dirty="0" smtClean="0">
                <a:latin typeface="Verdana" pitchFamily="34" charset="0"/>
              </a:rPr>
              <a:t>epistemic problems caused</a:t>
            </a:r>
            <a:br>
              <a:rPr lang="en-US" sz="3200" b="1" dirty="0" smtClean="0">
                <a:latin typeface="Verdana" pitchFamily="34" charset="0"/>
              </a:rPr>
            </a:br>
            <a:r>
              <a:rPr lang="en-US" sz="3200" b="1" dirty="0" smtClean="0">
                <a:latin typeface="Verdana" pitchFamily="34" charset="0"/>
              </a:rPr>
              <a:t>by </a:t>
            </a:r>
            <a:r>
              <a:rPr lang="en-US" sz="3200" b="1" dirty="0" err="1" smtClean="0">
                <a:latin typeface="Verdana" pitchFamily="34" charset="0"/>
              </a:rPr>
              <a:t>institutionalisation</a:t>
            </a:r>
            <a:r>
              <a:rPr lang="en-US" sz="3200" b="1" dirty="0" smtClean="0">
                <a:latin typeface="Verdana" pitchFamily="34" charset="0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9552" y="2348880"/>
            <a:ext cx="82089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0" dirty="0">
                <a:latin typeface="Verdana" pitchFamily="34" charset="0"/>
              </a:rPr>
              <a:t>Aesthetic prejudices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0" dirty="0" smtClean="0">
                <a:latin typeface="Verdana" pitchFamily="34" charset="0"/>
              </a:rPr>
              <a:t>Did it </a:t>
            </a:r>
            <a:r>
              <a:rPr lang="en-US" sz="2400" i="0" dirty="0">
                <a:latin typeface="Verdana" pitchFamily="34" charset="0"/>
              </a:rPr>
              <a:t>enter the academy</a:t>
            </a:r>
            <a:r>
              <a:rPr lang="en-US" sz="2400" i="0" dirty="0" smtClean="0">
                <a:latin typeface="Verdana" pitchFamily="34" charset="0"/>
              </a:rPr>
              <a:t>? If so, when and how?</a:t>
            </a:r>
            <a:endParaRPr lang="en-US" sz="2400" i="0" dirty="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0" dirty="0">
                <a:latin typeface="Verdana" pitchFamily="34" charset="0"/>
              </a:rPr>
              <a:t>Pre-existing modes of </a:t>
            </a:r>
            <a:r>
              <a:rPr lang="en-US" sz="2400" i="0" dirty="0" err="1">
                <a:latin typeface="Verdana" pitchFamily="34" charset="0"/>
              </a:rPr>
              <a:t>institutionalising</a:t>
            </a:r>
            <a:r>
              <a:rPr lang="en-US" sz="2400" i="0" dirty="0">
                <a:latin typeface="Verdana" pitchFamily="34" charset="0"/>
              </a:rPr>
              <a:t> knowledge </a:t>
            </a:r>
            <a:r>
              <a:rPr lang="en-US" sz="2400" i="0" dirty="0" smtClean="0">
                <a:latin typeface="Verdana" pitchFamily="34" charset="0"/>
              </a:rPr>
              <a:t>v. the </a:t>
            </a:r>
            <a:r>
              <a:rPr lang="en-US" sz="2400" i="0" dirty="0">
                <a:latin typeface="Verdana" pitchFamily="34" charset="0"/>
              </a:rPr>
              <a:t>imperative of </a:t>
            </a:r>
            <a:r>
              <a:rPr lang="en-US" sz="2400" i="0" dirty="0" err="1">
                <a:latin typeface="Verdana" pitchFamily="34" charset="0"/>
              </a:rPr>
              <a:t>interdisciplinarity</a:t>
            </a:r>
            <a:endParaRPr lang="en-US" sz="2400" i="0" dirty="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0" dirty="0">
                <a:latin typeface="Verdana" pitchFamily="34" charset="0"/>
              </a:rPr>
              <a:t>Scribal and oral traditions, notation and recording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0" dirty="0">
                <a:latin typeface="Verdana" pitchFamily="34" charset="0"/>
              </a:rPr>
              <a:t>Historically defined and ongoing (‘unfinished’) </a:t>
            </a:r>
            <a:r>
              <a:rPr lang="en-US" sz="2400" i="0" dirty="0" smtClean="0">
                <a:latin typeface="Verdana" pitchFamily="34" charset="0"/>
              </a:rPr>
              <a:t>traditions; temptation </a:t>
            </a:r>
            <a:r>
              <a:rPr lang="en-US" sz="2400" i="0" dirty="0">
                <a:latin typeface="Verdana" pitchFamily="34" charset="0"/>
              </a:rPr>
              <a:t>to replace old canons with new ones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i="0" dirty="0">
              <a:latin typeface="Verdana" pitchFamily="34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HK 0303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43608" y="2708920"/>
            <a:ext cx="3168352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043608" y="3140968"/>
            <a:ext cx="7264424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71600" y="4653136"/>
            <a:ext cx="72008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043608" y="5013176"/>
            <a:ext cx="7488832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043608" y="5301208"/>
            <a:ext cx="1512168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US" dirty="0" smtClean="0"/>
              <a:t>General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062664" cy="3816424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1. Naïve: IASPM and Popular Music Studies</a:t>
            </a:r>
          </a:p>
          <a:p>
            <a:pPr lvl="1"/>
            <a:r>
              <a:rPr lang="en-US" sz="2400" dirty="0" smtClean="0"/>
              <a:t>The Popular Music Studies establishment[s] </a:t>
            </a:r>
          </a:p>
          <a:p>
            <a:r>
              <a:rPr lang="en-US" dirty="0" smtClean="0"/>
              <a:t>2.The </a:t>
            </a:r>
            <a:r>
              <a:rPr lang="en-US" dirty="0" err="1" smtClean="0"/>
              <a:t>euroclassical</a:t>
            </a:r>
            <a:r>
              <a:rPr lang="en-US" dirty="0" smtClean="0"/>
              <a:t> establishment</a:t>
            </a:r>
            <a:endParaRPr lang="en-US" dirty="0" smtClean="0"/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Problems of ethnocentrism and terminology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(incl. 20 min video about “Tonality”)</a:t>
            </a:r>
          </a:p>
          <a:p>
            <a:r>
              <a:rPr lang="en-US" dirty="0" smtClean="0"/>
              <a:t>3. Four constructive solutions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[1] demystify music, [2] terminology reform, </a:t>
            </a:r>
            <a:br>
              <a:rPr lang="en-US" sz="2400" dirty="0" smtClean="0"/>
            </a:br>
            <a:r>
              <a:rPr lang="en-US" sz="2400" dirty="0" smtClean="0"/>
              <a:t> [3] </a:t>
            </a:r>
            <a:r>
              <a:rPr lang="en-US" sz="2400" dirty="0" err="1" smtClean="0"/>
              <a:t>aesthesic</a:t>
            </a:r>
            <a:r>
              <a:rPr lang="en-US" sz="2400" dirty="0" smtClean="0"/>
              <a:t> descriptors, [4]  semiotics</a:t>
            </a: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15472" y="599613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9512" y="3356992"/>
            <a:ext cx="57606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62664" cy="1066800"/>
          </a:xfrm>
        </p:spPr>
        <p:txBody>
          <a:bodyPr/>
          <a:lstStyle/>
          <a:p>
            <a:r>
              <a:rPr lang="en-GB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Euroclassical</a:t>
            </a:r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establishment</a:t>
            </a: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2060848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Ethnocentric</a:t>
            </a:r>
          </a:p>
          <a:p>
            <a:pPr marL="457200" indent="-457200" algn="ctr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Class-centric</a:t>
            </a:r>
          </a:p>
          <a:p>
            <a:pPr marL="457200" indent="-457200" algn="ctr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Culturally absolutist</a:t>
            </a:r>
          </a:p>
          <a:p>
            <a:pPr marL="457200" indent="-457200" algn="ctr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Aesthetically absolutist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2000" y="4378424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r"/>
            <a:r>
              <a:rPr lang="en-US" sz="2400" i="0" dirty="0" smtClean="0">
                <a:latin typeface="Verdana" pitchFamily="34" charset="0"/>
              </a:rPr>
              <a:t>Next: a few symptoms of §§1-4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995936" y="5445224"/>
            <a:ext cx="4248472" cy="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 autoUpdateAnimBg="0" advAuto="500"/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688232"/>
          </a:xfrm>
        </p:spPr>
        <p:txBody>
          <a:bodyPr/>
          <a:lstStyle/>
          <a:p>
            <a:r>
              <a:rPr lang="en-US" sz="3600" b="1" dirty="0" err="1" smtClean="0">
                <a:latin typeface="Verdana" pitchFamily="34" charset="0"/>
              </a:rPr>
              <a:t>Euroclassical</a:t>
            </a:r>
            <a:r>
              <a:rPr lang="en-US" sz="3600" b="1" dirty="0" smtClean="0">
                <a:latin typeface="Verdana" pitchFamily="34" charset="0"/>
              </a:rPr>
              <a:t> establishment.</a:t>
            </a:r>
            <a:br>
              <a:rPr lang="en-US" sz="3600" b="1" dirty="0" smtClean="0">
                <a:latin typeface="Verdana" pitchFamily="34" charset="0"/>
              </a:rPr>
            </a:br>
            <a:r>
              <a:rPr lang="en-US" sz="3600" b="1" dirty="0" smtClean="0">
                <a:latin typeface="Verdana" pitchFamily="34" charset="0"/>
              </a:rPr>
              <a:t>Basic problem 1: scribal/oral, notation/recording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164457"/>
            <a:ext cx="7772400" cy="1552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i="0" dirty="0">
                <a:latin typeface="Verdana" pitchFamily="34" charset="0"/>
              </a:rPr>
              <a:t>Hegemony of number and written word in academe, of the scribal, of the </a:t>
            </a:r>
            <a:r>
              <a:rPr lang="en-US" sz="2400" i="0" dirty="0" err="1">
                <a:latin typeface="Verdana" pitchFamily="34" charset="0"/>
              </a:rPr>
              <a:t>scopocentric</a:t>
            </a:r>
            <a:r>
              <a:rPr lang="en-US" sz="2400" i="0" dirty="0">
                <a:latin typeface="Verdana" pitchFamily="34" charset="0"/>
              </a:rPr>
              <a:t> (=fixated on vision) and relative neglect of non-verbal sound (oral/aural).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HK 0303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85800" y="3933056"/>
            <a:ext cx="7772400" cy="2308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i="0" dirty="0">
                <a:latin typeface="Verdana" pitchFamily="34" charset="0"/>
              </a:rPr>
              <a:t>2. Tendency to privilege parameters of musical expression </a:t>
            </a:r>
            <a:r>
              <a:rPr lang="en-US" sz="2400" i="0" dirty="0" smtClean="0">
                <a:latin typeface="Verdana" pitchFamily="34" charset="0"/>
              </a:rPr>
              <a:t>storable </a:t>
            </a:r>
            <a:r>
              <a:rPr lang="en-US" sz="2400" i="0" dirty="0">
                <a:latin typeface="Verdana" pitchFamily="34" charset="0"/>
              </a:rPr>
              <a:t>in Western staff notation, developed to encode complexities intrinsic to various forms of Western art music, not those of other music cultures (timbre, micro-inflexion, cross-rhythm,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lW300www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29" y="1557014"/>
            <a:ext cx="7489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0200" y="3399085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Visited 2012-05-03</a:t>
            </a:r>
            <a:endParaRPr lang="en-GB" sz="2400" b="1" i="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915816" y="5013176"/>
            <a:ext cx="1008063" cy="3603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915816" y="5373539"/>
            <a:ext cx="2016125" cy="431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915816" y="5805339"/>
            <a:ext cx="2663825" cy="431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5496" y="6525344"/>
            <a:ext cx="1905000" cy="457200"/>
          </a:xfrm>
        </p:spPr>
        <p:txBody>
          <a:bodyPr/>
          <a:lstStyle/>
          <a:p>
            <a:pPr>
              <a:defRPr/>
            </a:pPr>
            <a:fld id="{244151E8-7057-4469-AA3E-D66BE0931566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256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Tahoma" pitchFamily="34" charset="0"/>
              </a:rPr>
              <a:t>Euroclassical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Tahoma" pitchFamily="34" charset="0"/>
              </a:rPr>
              <a:t> establishment,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Tahoma" pitchFamily="34" charset="0"/>
              </a:rPr>
              <a:t> b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Tahoma" pitchFamily="34" charset="0"/>
              </a:rPr>
              <a:t>asic problem 2: hijacking of ‘music’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803275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Sets and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subsets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(‘music’ / ‘popular music’) </a:t>
            </a:r>
            <a:endParaRPr lang="en-GB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RaindropsPudd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08088"/>
            <a:ext cx="327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ailOnR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208088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owTre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211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1196975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0">
                <a:latin typeface="Tahoma" pitchFamily="34" charset="0"/>
                <a:cs typeface="Tahoma" pitchFamily="34" charset="0"/>
              </a:rPr>
              <a:t>Rain</a:t>
            </a:r>
            <a:endParaRPr lang="en-GB" sz="2000" b="1" i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263" y="1228725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0">
                <a:solidFill>
                  <a:srgbClr val="F3F6EE"/>
                </a:solidFill>
                <a:latin typeface="Tahoma" pitchFamily="34" charset="0"/>
                <a:cs typeface="Tahoma" pitchFamily="34" charset="0"/>
              </a:rPr>
              <a:t>Hail</a:t>
            </a:r>
            <a:endParaRPr lang="en-GB" sz="2000" b="1" i="0">
              <a:solidFill>
                <a:srgbClr val="F3F6E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48038" y="423545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0">
                <a:latin typeface="Tahoma" pitchFamily="34" charset="0"/>
                <a:cs typeface="Tahoma" pitchFamily="34" charset="0"/>
              </a:rPr>
              <a:t>Snow</a:t>
            </a:r>
            <a:endParaRPr lang="en-GB" sz="2000" b="1" i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899592" y="3429001"/>
          <a:ext cx="7632848" cy="86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80063" y="2133600"/>
            <a:ext cx="2592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0"/>
              <a:t>‘MUSIC’</a:t>
            </a:r>
            <a:endParaRPr lang="en-GB" sz="4400" b="1" i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68538" y="1268413"/>
            <a:ext cx="1943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‘popular’</a:t>
            </a:r>
          </a:p>
          <a:p>
            <a:r>
              <a:rPr lang="en-US" sz="2800" b="1">
                <a:solidFill>
                  <a:schemeClr val="tx2"/>
                </a:solidFill>
              </a:rPr>
              <a:t>‘ethno</a:t>
            </a:r>
            <a:r>
              <a:rPr lang="en-US" b="1">
                <a:solidFill>
                  <a:schemeClr val="tx2"/>
                </a:solidFill>
              </a:rPr>
              <a:t>’</a:t>
            </a:r>
          </a:p>
          <a:p>
            <a:r>
              <a:rPr lang="en-US" b="1">
                <a:solidFill>
                  <a:schemeClr val="tx2"/>
                </a:solidFill>
              </a:rPr>
              <a:t>‘world’</a:t>
            </a:r>
          </a:p>
          <a:p>
            <a:r>
              <a:rPr lang="en-US" b="1">
                <a:solidFill>
                  <a:schemeClr val="tx2"/>
                </a:solidFill>
              </a:rPr>
              <a:t>‘dance’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650" y="4381500"/>
            <a:ext cx="25923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chemeClr val="tx2"/>
                </a:solidFill>
              </a:rPr>
              <a:t>‘contemporary’</a:t>
            </a:r>
          </a:p>
          <a:p>
            <a:pPr algn="r"/>
            <a:r>
              <a:rPr lang="en-US" sz="2800" b="1">
                <a:solidFill>
                  <a:schemeClr val="tx2"/>
                </a:solidFill>
              </a:rPr>
              <a:t>‘medieval</a:t>
            </a:r>
            <a:r>
              <a:rPr lang="en-US" b="1">
                <a:solidFill>
                  <a:schemeClr val="tx2"/>
                </a:solidFill>
              </a:rPr>
              <a:t>’</a:t>
            </a:r>
          </a:p>
          <a:p>
            <a:pPr algn="r"/>
            <a:r>
              <a:rPr lang="en-US" b="1">
                <a:solidFill>
                  <a:schemeClr val="tx2"/>
                </a:solidFill>
              </a:rPr>
              <a:t>‘jazz’</a:t>
            </a:r>
          </a:p>
          <a:p>
            <a:pPr algn="r"/>
            <a:r>
              <a:rPr lang="en-US" b="1">
                <a:solidFill>
                  <a:schemeClr val="tx2"/>
                </a:solidFill>
              </a:rPr>
              <a:t>etc.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72225" y="4391025"/>
            <a:ext cx="24479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‘avant-garde</a:t>
            </a:r>
            <a:r>
              <a:rPr lang="en-US" b="1">
                <a:solidFill>
                  <a:schemeClr val="tx2"/>
                </a:solidFill>
              </a:rPr>
              <a:t>’</a:t>
            </a:r>
          </a:p>
          <a:p>
            <a:r>
              <a:rPr lang="en-US" b="1">
                <a:solidFill>
                  <a:schemeClr val="tx2"/>
                </a:solidFill>
              </a:rPr>
              <a:t>‘early’</a:t>
            </a:r>
          </a:p>
          <a:p>
            <a:r>
              <a:rPr lang="en-US" b="1">
                <a:solidFill>
                  <a:schemeClr val="tx2"/>
                </a:solidFill>
              </a:rPr>
              <a:t>‘rock’</a:t>
            </a:r>
            <a:endParaRPr lang="en-GB" b="1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Graphic spid="11" grpId="0">
        <p:bldAsOne/>
      </p:bldGraphic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1772816"/>
            <a:ext cx="77724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triads (triadic) v. thirds (</a:t>
            </a:r>
            <a:r>
              <a:rPr lang="en-US" sz="2400" i="0" dirty="0" err="1" smtClean="0">
                <a:latin typeface="Verdana" pitchFamily="34" charset="0"/>
              </a:rPr>
              <a:t>tertial</a:t>
            </a:r>
            <a:r>
              <a:rPr lang="en-US" sz="2400" i="0" dirty="0" smtClean="0">
                <a:latin typeface="Verdana" pitchFamily="34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no coherent theory of </a:t>
            </a:r>
            <a:r>
              <a:rPr lang="en-US" sz="2400" i="0" dirty="0" err="1" smtClean="0">
                <a:latin typeface="Verdana" pitchFamily="34" charset="0"/>
              </a:rPr>
              <a:t>quartal</a:t>
            </a:r>
            <a:r>
              <a:rPr lang="en-US" sz="2400" i="0" dirty="0" smtClean="0">
                <a:latin typeface="Verdana" pitchFamily="34" charset="0"/>
              </a:rPr>
              <a:t> tonality</a:t>
            </a:r>
          </a:p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no coherent theory of </a:t>
            </a:r>
            <a:r>
              <a:rPr lang="en-US" sz="2400" i="0" dirty="0" err="1" smtClean="0">
                <a:latin typeface="Verdana" pitchFamily="34" charset="0"/>
              </a:rPr>
              <a:t>hexatonicism</a:t>
            </a:r>
            <a:endParaRPr lang="en-US" sz="2400" i="0" dirty="0" smtClean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dominants &amp; leading notes </a:t>
            </a:r>
            <a:br>
              <a:rPr lang="en-US" sz="2400" i="0" dirty="0" smtClean="0">
                <a:latin typeface="Verdana" pitchFamily="34" charset="0"/>
              </a:rPr>
            </a:br>
            <a:r>
              <a:rPr lang="en-US" sz="2000" i="0" dirty="0" smtClean="0">
                <a:latin typeface="Verdana" pitchFamily="34" charset="0"/>
              </a:rPr>
              <a:t>(</a:t>
            </a:r>
            <a:r>
              <a:rPr lang="en-US" sz="2000" i="0" dirty="0" err="1" smtClean="0">
                <a:latin typeface="Verdana" pitchFamily="34" charset="0"/>
              </a:rPr>
              <a:t>ionian</a:t>
            </a:r>
            <a:r>
              <a:rPr lang="en-US" sz="2000" i="0" dirty="0" smtClean="0">
                <a:latin typeface="Verdana" pitchFamily="34" charset="0"/>
              </a:rPr>
              <a:t> [ii-</a:t>
            </a:r>
            <a:r>
              <a:rPr lang="en-US" sz="2000" i="0" dirty="0" smtClean="0">
                <a:latin typeface="Verdana" pitchFamily="34" charset="0"/>
              </a:rPr>
              <a:t>] V-I </a:t>
            </a:r>
            <a:r>
              <a:rPr lang="en-US" sz="2000" i="0" dirty="0" smtClean="0">
                <a:latin typeface="Verdana" pitchFamily="34" charset="0"/>
              </a:rPr>
              <a:t>brainwashing syndrome)</a:t>
            </a:r>
            <a:endParaRPr lang="en-US" sz="2000" i="0" dirty="0" smtClean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cadence labels </a:t>
            </a:r>
            <a:r>
              <a:rPr lang="en-US" sz="2000" i="0" dirty="0" smtClean="0">
                <a:latin typeface="Verdana" pitchFamily="34" charset="0"/>
              </a:rPr>
              <a:t>(e.g. uninterrupted  ‘interrupted', </a:t>
            </a:r>
            <a:br>
              <a:rPr lang="en-US" sz="2000" i="0" dirty="0" smtClean="0">
                <a:latin typeface="Verdana" pitchFamily="34" charset="0"/>
              </a:rPr>
            </a:br>
            <a:r>
              <a:rPr lang="en-US" sz="2000" i="0" dirty="0" smtClean="0">
                <a:latin typeface="Verdana" pitchFamily="34" charset="0"/>
              </a:rPr>
              <a:t>perfect ‘imperfect’ , </a:t>
            </a:r>
            <a:r>
              <a:rPr lang="en-US" sz="2000" i="0" dirty="0" err="1" smtClean="0">
                <a:latin typeface="Verdana" pitchFamily="34" charset="0"/>
              </a:rPr>
              <a:t>phrygian</a:t>
            </a:r>
            <a:r>
              <a:rPr lang="en-US" sz="2000" i="0" dirty="0" smtClean="0">
                <a:latin typeface="Verdana" pitchFamily="34" charset="0"/>
              </a:rPr>
              <a:t>  finality, etc.)</a:t>
            </a:r>
            <a:endParaRPr lang="en-US" sz="2400" i="0" dirty="0" smtClean="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lack of terms describing </a:t>
            </a:r>
            <a:r>
              <a:rPr lang="en-US" sz="2400" i="0" dirty="0" err="1" smtClean="0">
                <a:latin typeface="Verdana" pitchFamily="34" charset="0"/>
              </a:rPr>
              <a:t>unnotated</a:t>
            </a:r>
            <a:r>
              <a:rPr lang="en-US" sz="2400" i="0" dirty="0" smtClean="0">
                <a:latin typeface="Verdana" pitchFamily="34" charset="0"/>
              </a:rPr>
              <a:t> parameters of musical expression </a:t>
            </a:r>
            <a:r>
              <a:rPr lang="en-US" sz="2000" i="0" dirty="0" smtClean="0">
                <a:latin typeface="Verdana" pitchFamily="34" charset="0"/>
              </a:rPr>
              <a:t>(e.g. timbre, vocal persona, cross-rhythm, aural staging, etc.)</a:t>
            </a:r>
          </a:p>
          <a:p>
            <a:pPr marL="457200" indent="-457200">
              <a:buFontTx/>
              <a:buAutoNum type="arabicPeriod"/>
            </a:pPr>
            <a:r>
              <a:rPr lang="en-US" sz="2400" i="0" dirty="0" smtClean="0">
                <a:latin typeface="Verdana" pitchFamily="34" charset="0"/>
              </a:rPr>
              <a:t>chaotic notions of note, tone, tonal, tonality,</a:t>
            </a:r>
            <a:br>
              <a:rPr lang="en-US" sz="2400" i="0" dirty="0" smtClean="0">
                <a:latin typeface="Verdana" pitchFamily="34" charset="0"/>
              </a:rPr>
            </a:br>
            <a:r>
              <a:rPr lang="en-US" sz="2400" i="0" dirty="0" smtClean="0">
                <a:latin typeface="Verdana" pitchFamily="34" charset="0"/>
              </a:rPr>
              <a:t>atonal, modal, modality, etc.</a:t>
            </a:r>
          </a:p>
          <a:p>
            <a:pPr marL="457200" indent="-457200">
              <a:buFontTx/>
              <a:buAutoNum type="arabicPeriod"/>
            </a:pPr>
            <a:endParaRPr lang="en-GB" sz="2400" i="0" dirty="0">
              <a:latin typeface="Verdana" pitchFamily="34" charset="0"/>
            </a:endParaRP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2420888"/>
            <a:ext cx="8229600" cy="1256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0040" y="249560"/>
            <a:ext cx="7772400" cy="1307232"/>
          </a:xfrm>
        </p:spPr>
        <p:txBody>
          <a:bodyPr/>
          <a:lstStyle/>
          <a:p>
            <a:pPr lvl="0"/>
            <a:r>
              <a:rPr lang="en-US" sz="2800" b="1" dirty="0" err="1" smtClean="0">
                <a:latin typeface="Verdana" pitchFamily="34" charset="0"/>
              </a:rPr>
              <a:t>Euroclassical</a:t>
            </a:r>
            <a:r>
              <a:rPr lang="en-US" sz="2800" b="1" dirty="0" smtClean="0">
                <a:latin typeface="Verdana" pitchFamily="34" charset="0"/>
              </a:rPr>
              <a:t> establishment, basic problem 3: inadequate </a:t>
            </a:r>
            <a:br>
              <a:rPr lang="en-US" sz="2800" b="1" dirty="0" smtClean="0">
                <a:latin typeface="Verdana" pitchFamily="34" charset="0"/>
              </a:rPr>
            </a:br>
            <a:r>
              <a:rPr lang="en-US" sz="2800" b="1" dirty="0" smtClean="0">
                <a:latin typeface="Verdana" pitchFamily="34" charset="0"/>
              </a:rPr>
              <a:t>structural </a:t>
            </a:r>
            <a:r>
              <a:rPr lang="en-US" sz="2000" b="1" dirty="0" smtClean="0">
                <a:latin typeface="Verdana" pitchFamily="34" charset="0"/>
              </a:rPr>
              <a:t>(esp. tonal)</a:t>
            </a:r>
            <a:r>
              <a:rPr lang="en-US" sz="2800" b="1" dirty="0" smtClean="0">
                <a:latin typeface="Verdana" pitchFamily="34" charset="0"/>
              </a:rPr>
              <a:t> terminology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586856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play Tonality5.mpg</a:t>
            </a:r>
            <a:r>
              <a:rPr lang="en-US" i="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i="0" dirty="0" err="1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63888" y="6228601"/>
            <a:ext cx="2304256" cy="0"/>
          </a:xfrm>
          <a:prstGeom prst="straightConnector1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 autoUpdateAnimBg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US" dirty="0" smtClean="0"/>
              <a:t>General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062664" cy="3816424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1. Naïve: IASPM and Popular Music Studies</a:t>
            </a:r>
          </a:p>
          <a:p>
            <a:pPr lvl="1"/>
            <a:r>
              <a:rPr lang="en-US" sz="2400" dirty="0" smtClean="0"/>
              <a:t>The Popular Music Studies establishment[s] </a:t>
            </a:r>
          </a:p>
          <a:p>
            <a:r>
              <a:rPr lang="en-US" dirty="0" smtClean="0"/>
              <a:t>2.The </a:t>
            </a:r>
            <a:r>
              <a:rPr lang="en-US" dirty="0" err="1" smtClean="0"/>
              <a:t>euroclassical</a:t>
            </a:r>
            <a:r>
              <a:rPr lang="en-US" dirty="0" smtClean="0"/>
              <a:t> establishment</a:t>
            </a:r>
            <a:endParaRPr lang="en-US" dirty="0" smtClean="0"/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Problems of ethnocentrism and terminology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(incl. 20 min video about “Tonality”)</a:t>
            </a:r>
          </a:p>
          <a:p>
            <a:r>
              <a:rPr lang="en-US" dirty="0" smtClean="0"/>
              <a:t>3. Four constructive solutions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[1] demystify music, [2] terminology reform, </a:t>
            </a:r>
            <a:br>
              <a:rPr lang="en-US" sz="2400" dirty="0" smtClean="0"/>
            </a:br>
            <a:r>
              <a:rPr lang="en-US" sz="2400" dirty="0" smtClean="0"/>
              <a:t> [3] </a:t>
            </a:r>
            <a:r>
              <a:rPr lang="en-US" sz="2400" dirty="0" err="1" smtClean="0"/>
              <a:t>aesthesic</a:t>
            </a:r>
            <a:r>
              <a:rPr lang="en-US" sz="2400" dirty="0" smtClean="0"/>
              <a:t> descriptors, [4]  semiotics</a:t>
            </a: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15472" y="599613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9512" y="4725144"/>
            <a:ext cx="57606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F5FA7-4732-4086-B50B-F6E455282BD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 descr="NonMusoCv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455959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708920"/>
            <a:ext cx="4248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Chapters 1-4 demystify notions of music 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(incl. bio-acoustic ‘universals’, music &amp; the brain, emotion,</a:t>
            </a:r>
            <a:br>
              <a:rPr lang="en-US" sz="1800" i="0" dirty="0" smtClean="0">
                <a:latin typeface="Tahoma" pitchFamily="34" charset="0"/>
                <a:cs typeface="Tahoma" pitchFamily="34" charset="0"/>
              </a:rPr>
            </a:b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mood, ‘music is music’ (1 &amp; 2), ethno-, socio- and </a:t>
            </a:r>
            <a:r>
              <a:rPr lang="en-US" sz="1800" i="0" dirty="0" err="1" smtClean="0">
                <a:latin typeface="Tahoma" pitchFamily="34" charset="0"/>
                <a:cs typeface="Tahoma" pitchFamily="34" charset="0"/>
              </a:rPr>
              <a:t>semio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- approaches</a:t>
            </a:r>
            <a:endParaRPr lang="en-GB" sz="1800" i="0" dirty="0" err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1. Demystification</a:t>
            </a:r>
            <a:endParaRPr lang="en-GB" b="1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en-US" dirty="0" smtClean="0"/>
              <a:t>General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062664" cy="3816424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1. Naïve: IASPM and Popular Music Studies</a:t>
            </a:r>
          </a:p>
          <a:p>
            <a:pPr lvl="1"/>
            <a:r>
              <a:rPr lang="en-US" sz="2400" dirty="0" smtClean="0"/>
              <a:t>The Popular Music Studies establishment[s] </a:t>
            </a:r>
          </a:p>
          <a:p>
            <a:r>
              <a:rPr lang="en-US" dirty="0" smtClean="0"/>
              <a:t>2.The </a:t>
            </a:r>
            <a:r>
              <a:rPr lang="en-US" dirty="0" err="1" smtClean="0"/>
              <a:t>euroclassical</a:t>
            </a:r>
            <a:r>
              <a:rPr lang="en-US" dirty="0" smtClean="0"/>
              <a:t> establishment</a:t>
            </a:r>
            <a:endParaRPr lang="en-US" dirty="0" smtClean="0"/>
          </a:p>
          <a:p>
            <a:pPr lvl="1"/>
            <a:r>
              <a:rPr lang="en-US" sz="2400" dirty="0" smtClean="0">
                <a:latin typeface="Tahoma" pitchFamily="34" charset="0"/>
                <a:cs typeface="Tahoma" pitchFamily="34" charset="0"/>
              </a:rPr>
              <a:t>Problems of ethnocentrism and terminology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(incl. 20 min video about “Tonality”)</a:t>
            </a:r>
          </a:p>
          <a:p>
            <a:r>
              <a:rPr lang="en-US" dirty="0" smtClean="0"/>
              <a:t>3. Four constructive solutions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[1] demystify music, [2] terminology reform, </a:t>
            </a:r>
            <a:br>
              <a:rPr lang="en-US" sz="2400" dirty="0" smtClean="0"/>
            </a:br>
            <a:r>
              <a:rPr lang="en-US" sz="2400" dirty="0" smtClean="0"/>
              <a:t> [3] </a:t>
            </a:r>
            <a:r>
              <a:rPr lang="en-US" sz="2400" dirty="0" err="1" smtClean="0"/>
              <a:t>aesthesic</a:t>
            </a:r>
            <a:r>
              <a:rPr lang="en-US" sz="2400" dirty="0" smtClean="0"/>
              <a:t> descriptors, [4]  semiotics</a:t>
            </a:r>
            <a:endParaRPr lang="en-GB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15472" y="599613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79512" y="2420888"/>
            <a:ext cx="57606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496" y="6525344"/>
            <a:ext cx="1905000" cy="457200"/>
          </a:xfrm>
        </p:spPr>
        <p:txBody>
          <a:bodyPr/>
          <a:lstStyle/>
          <a:p>
            <a:pPr>
              <a:defRPr/>
            </a:pPr>
            <a:fld id="{7A41BA8A-F04F-46F3-9E93-49323FAFA110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488" y="6453336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24935" cy="658813"/>
          </a:xfrm>
        </p:spPr>
        <p:txBody>
          <a:bodyPr/>
          <a:lstStyle/>
          <a:p>
            <a:r>
              <a:rPr lang="en-US" sz="2800" b="1" dirty="0" smtClean="0">
                <a:latin typeface="Tahoma" pitchFamily="34" charset="0"/>
              </a:rPr>
              <a:t>2. Tonal terminology: examples of reform</a:t>
            </a:r>
            <a:endParaRPr lang="en-US" sz="2800" b="1" dirty="0">
              <a:latin typeface="Tahoma" pitchFamily="34" charset="0"/>
            </a:endParaRPr>
          </a:p>
        </p:txBody>
      </p:sp>
      <p:pic>
        <p:nvPicPr>
          <p:cNvPr id="6" name="Picture 5" descr="EvTon2MMM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084226" cy="4737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83671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Chapters 3-4 on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modes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(incl.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penta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-,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hexa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- &amp;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heptatonic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;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Hijaz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maqams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lydian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i="0" dirty="0" smtClean="0">
                <a:latin typeface="XPTMusic" pitchFamily="2" charset="2"/>
                <a:cs typeface="Tahoma" pitchFamily="34" charset="0"/>
              </a:rPr>
              <a:t>$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7, blues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pentatonicism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doh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ré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- la-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pentatonics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coherent theory of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tonical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hexatonic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modes, etc., not just the ‘usual’ 7!)  </a:t>
            </a:r>
            <a:endParaRPr lang="en-GB" sz="2000" i="0" dirty="0" err="1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419872" y="2852936"/>
            <a:ext cx="266429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63888" y="2780928"/>
            <a:ext cx="5256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Chapters 8-9: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tertial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harmony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([euro]classical, non-classical; difference triad/third, etc.)</a:t>
            </a:r>
            <a:endParaRPr lang="en-GB" sz="2000" i="0" dirty="0" err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116561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Chapter 10: </a:t>
            </a:r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quartal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harmony </a:t>
            </a:r>
            <a:br>
              <a:rPr lang="en-US" sz="28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(no ‘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sus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’!, shorthand,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tonical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neighbourhood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</a:t>
            </a:r>
            <a:br>
              <a:rPr lang="en-US" sz="20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‘11’ chords,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quartal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classical,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quartal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jazz,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quartal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rock, news jingles, folk 4ths and 5ths, etc.) </a:t>
            </a:r>
            <a:endParaRPr lang="en-GB" sz="2000" i="0" dirty="0" err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949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See also http://</a:t>
            </a:r>
            <a:r>
              <a:rPr lang="en-US" sz="2400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tagg.org/terminology/</a:t>
            </a:r>
            <a:endParaRPr lang="en-GB" sz="2400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F5FA7-4732-4086-B50B-F6E455282BD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111545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i="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Aesthesic</a:t>
            </a:r>
            <a:r>
              <a:rPr lang="en-US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descriptors</a:t>
            </a:r>
            <a:endParaRPr lang="en-GB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9795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CCFFFF"/>
                </a:solidFill>
                <a:latin typeface="Tahoma" pitchFamily="34" charset="0"/>
                <a:cs typeface="Tahoma" pitchFamily="34" charset="0"/>
              </a:rPr>
              <a:t>Play Arnolfini2.mpg</a:t>
            </a:r>
            <a:endParaRPr lang="en-GB" sz="1800" i="0" dirty="0" err="1" smtClean="0">
              <a:solidFill>
                <a:srgbClr val="CC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0368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Unequivocal </a:t>
            </a:r>
            <a:r>
              <a:rPr lang="en-US" i="0" dirty="0" err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timecode</a:t>
            </a:r>
            <a:r>
              <a:rPr lang="en-US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designation</a:t>
            </a:r>
            <a:endParaRPr lang="en-GB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0677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CCFFFF"/>
                </a:solidFill>
                <a:latin typeface="Tahoma" pitchFamily="34" charset="0"/>
                <a:cs typeface="Tahoma" pitchFamily="34" charset="0"/>
              </a:rPr>
              <a:t>Play 007-End-VLC2.mpg</a:t>
            </a:r>
            <a:endParaRPr lang="en-GB" sz="1800" i="0" dirty="0" err="1" smtClean="0">
              <a:solidFill>
                <a:srgbClr val="CC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F5FA7-4732-4086-B50B-F6E455282BD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111545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4. Semiotics</a:t>
            </a:r>
            <a:endParaRPr lang="en-GB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2768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latin typeface="Tahoma" pitchFamily="34" charset="0"/>
                <a:cs typeface="Tahoma" pitchFamily="34" charset="0"/>
              </a:rPr>
              <a:t>Why is it so important?</a:t>
            </a:r>
            <a:endParaRPr lang="en-GB" i="0" dirty="0" err="1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188640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z="1100" smtClean="0"/>
              <a:pPr>
                <a:defRPr/>
              </a:pPr>
              <a:t>23</a:t>
            </a:fld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6398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0" dirty="0" smtClean="0">
                <a:latin typeface="Tahoma" pitchFamily="34" charset="0"/>
                <a:cs typeface="Tahoma" pitchFamily="34" charset="0"/>
              </a:rPr>
              <a:t> Dual consciousness 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(Fanon, 1952)*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40631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* Frantz Omar Fanon (1952):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Black Skin, White Masks.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 New York (1967). Identity of </a:t>
            </a:r>
            <a:r>
              <a:rPr lang="en-US" sz="1400" i="0" dirty="0" err="1" smtClean="0">
                <a:latin typeface="Tahoma" pitchFamily="34" charset="0"/>
                <a:cs typeface="Tahoma" pitchFamily="34" charset="0"/>
              </a:rPr>
              <a:t>colonised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400" i="0" dirty="0" smtClean="0">
                <a:latin typeface="Tahoma" pitchFamily="34" charset="0"/>
                <a:cs typeface="Tahoma" pitchFamily="34" charset="0"/>
              </a:rPr>
            </a:b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   individual in relation to [1] </a:t>
            </a:r>
            <a:r>
              <a:rPr lang="en-US" sz="1400" i="0" dirty="0" err="1" smtClean="0">
                <a:latin typeface="Tahoma" pitchFamily="34" charset="0"/>
                <a:cs typeface="Tahoma" pitchFamily="34" charset="0"/>
              </a:rPr>
              <a:t>colonisers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, [2] fellow </a:t>
            </a:r>
            <a:r>
              <a:rPr lang="en-US" sz="1400" i="0" dirty="0" err="1" smtClean="0">
                <a:latin typeface="Tahoma" pitchFamily="34" charset="0"/>
                <a:cs typeface="Tahoma" pitchFamily="34" charset="0"/>
              </a:rPr>
              <a:t>colonised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 individuals. </a:t>
            </a:r>
            <a:endParaRPr lang="en-GB" sz="1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135813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conflicting sense of identity and agency: </a:t>
            </a:r>
            <a:br>
              <a:rPr lang="en-US" sz="2200" i="0" dirty="0" smtClean="0">
                <a:latin typeface="Tahoma" pitchFamily="34" charset="0"/>
                <a:cs typeface="Tahoma" pitchFamily="34" charset="0"/>
              </a:rPr>
            </a:b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 private/public, subjective/objective, etc.</a:t>
            </a:r>
          </a:p>
          <a:p>
            <a:pPr>
              <a:buFont typeface="Wingdings" pitchFamily="2" charset="2"/>
              <a:buChar char="§"/>
            </a:pP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i="0" dirty="0" err="1" smtClean="0">
                <a:latin typeface="Tahoma" pitchFamily="34" charset="0"/>
                <a:cs typeface="Tahoma" pitchFamily="34" charset="0"/>
              </a:rPr>
              <a:t>intersubjectivity</a:t>
            </a: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at basis for media industry and</a:t>
            </a:r>
            <a:br>
              <a:rPr lang="en-US" sz="2200" i="0" dirty="0" smtClean="0">
                <a:latin typeface="Tahoma" pitchFamily="34" charset="0"/>
                <a:cs typeface="Tahoma" pitchFamily="34" charset="0"/>
              </a:rPr>
            </a:b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 commercial propaganda (‘advertising’),</a:t>
            </a:r>
            <a:br>
              <a:rPr lang="en-US" sz="2200" i="0" dirty="0" smtClean="0">
                <a:latin typeface="Tahoma" pitchFamily="34" charset="0"/>
                <a:cs typeface="Tahoma" pitchFamily="34" charset="0"/>
              </a:rPr>
            </a:b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 incl. format radio.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34361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0" dirty="0" smtClean="0">
                <a:latin typeface="Tahoma" pitchFamily="34" charset="0"/>
                <a:cs typeface="Tahoma" pitchFamily="34" charset="0"/>
              </a:rPr>
              <a:t> Semiotics of popular music 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(Laing, 1969)²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145559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2. Dave Laing: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The Sound of Our Time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. London &amp; Sydney (1969: 194-196). </a:t>
            </a:r>
            <a:endParaRPr lang="en-GB" sz="1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3954542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0" dirty="0" smtClean="0">
                <a:solidFill>
                  <a:srgbClr val="3BCCFF"/>
                </a:solidFill>
                <a:latin typeface="Tahoma" pitchFamily="34" charset="0"/>
                <a:cs typeface="Tahoma" pitchFamily="34" charset="0"/>
              </a:rPr>
              <a:t>Play </a:t>
            </a:r>
            <a:r>
              <a:rPr lang="en-GB" sz="1600" i="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BernaysAdbust.mpg</a:t>
            </a:r>
            <a:r>
              <a:rPr lang="en-GB" sz="1600" i="0" dirty="0" smtClean="0">
                <a:solidFill>
                  <a:srgbClr val="3BCCFF"/>
                </a:solidFill>
                <a:latin typeface="Tahoma" pitchFamily="34" charset="0"/>
                <a:cs typeface="Tahoma" pitchFamily="34" charset="0"/>
              </a:rPr>
              <a:t> [2:18]</a:t>
            </a:r>
            <a:endParaRPr lang="en-GB" sz="1600" i="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143000"/>
          </a:xfrm>
        </p:spPr>
        <p:txBody>
          <a:bodyPr/>
          <a:lstStyle/>
          <a:p>
            <a:r>
              <a:rPr lang="en-US" sz="2600" dirty="0" smtClean="0"/>
              <a:t>“We complacently assume that the conscious makes sense and that the unconscious is nonsense”¹</a:t>
            </a:r>
            <a:endParaRPr lang="en-GB" sz="2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857527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1. Carl Jung, in Jung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et al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Man &amp; His Symbols.</a:t>
            </a: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 New York (1994: 92). </a:t>
            </a:r>
            <a:endParaRPr lang="en-GB" sz="14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5157192"/>
            <a:ext cx="9144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 build="p" bldLvl="2"/>
      <p:bldP spid="8" grpId="0"/>
      <p:bldP spid="9" grpId="0"/>
      <p:bldP spid="10" grpId="0"/>
      <p:bldP spid="10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92696"/>
            <a:ext cx="8280920" cy="432048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Semiotic Theory &amp; Method: OVERVIEW</a:t>
            </a:r>
            <a:endParaRPr lang="en-GB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16416" y="523528"/>
            <a:ext cx="504056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z="1100" smtClean="0"/>
              <a:pPr>
                <a:defRPr/>
              </a:pPr>
              <a:t>24</a:t>
            </a:fld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1272237"/>
            <a:ext cx="77048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Introductory theory:  </a:t>
            </a:r>
          </a:p>
          <a:p>
            <a:pPr lvl="1"/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▪ Communication model ▪ Basic semiotic terminology</a:t>
            </a:r>
            <a:br>
              <a:rPr lang="en-US" sz="20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▪ The black box of musical meaning (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alogoogeneity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</a:t>
            </a:r>
            <a:br>
              <a:rPr lang="en-US" sz="20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contextless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texts and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textless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contexts) ▪ Genre &amp; style</a:t>
            </a:r>
          </a:p>
          <a:p>
            <a:pPr>
              <a:buFont typeface="Arial" pitchFamily="34" charset="0"/>
              <a:buChar char="•"/>
            </a:pP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Intersubjective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procedure </a:t>
            </a:r>
          </a:p>
          <a:p>
            <a:pPr lvl="1"/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Ethnographic observation, reception tests, PMFCs, &amp;c.</a:t>
            </a:r>
          </a:p>
          <a:p>
            <a:pPr>
              <a:buFont typeface="Arial" pitchFamily="34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Interobjective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intertextual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procedure </a:t>
            </a:r>
          </a:p>
          <a:p>
            <a:pPr lvl="1"/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IOCM, PMFCs, audio-muscular memory, commutation, ‘reverse engineering’, library music, recommender systems, &amp;c.</a:t>
            </a:r>
          </a:p>
          <a:p>
            <a:pPr>
              <a:buFont typeface="Arial" pitchFamily="34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Simple sign typology for music analysis</a:t>
            </a:r>
          </a:p>
          <a:p>
            <a:pPr lvl="1"/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anaphones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i="0" dirty="0" err="1" smtClean="0">
                <a:latin typeface="Tahoma" pitchFamily="34" charset="0"/>
                <a:cs typeface="Tahoma" pitchFamily="34" charset="0"/>
              </a:rPr>
              <a:t>diataxemes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 and style flags</a:t>
            </a:r>
          </a:p>
          <a:p>
            <a:pPr>
              <a:buFont typeface="Arial" pitchFamily="34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Melody/accompaniment, figure/ground</a:t>
            </a:r>
          </a:p>
          <a:p>
            <a:pPr>
              <a:buFont typeface="Arial" pitchFamily="34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Transscansions</a:t>
            </a: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and gestural </a:t>
            </a:r>
            <a:r>
              <a:rPr lang="en-US" sz="2600" i="0" dirty="0" err="1" smtClean="0">
                <a:latin typeface="Tahoma" pitchFamily="34" charset="0"/>
                <a:cs typeface="Tahoma" pitchFamily="34" charset="0"/>
              </a:rPr>
              <a:t>interconversion</a:t>
            </a:r>
            <a:endParaRPr lang="en-US" sz="2600" i="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i="0" dirty="0" smtClean="0">
                <a:latin typeface="Tahoma" pitchFamily="34" charset="0"/>
                <a:cs typeface="Tahoma" pitchFamily="34" charset="0"/>
              </a:rPr>
              <a:t> Vocal persona</a:t>
            </a:r>
            <a:endParaRPr lang="en-US" sz="2000" i="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76250"/>
            <a:ext cx="7772400" cy="874713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C. S. Peirce’s Semiotic Trinity no. 3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aspects of approach after Morris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42988" y="1630338"/>
            <a:ext cx="7632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>
                <a:latin typeface="Tahoma" pitchFamily="34" charset="0"/>
                <a:cs typeface="Tahoma" pitchFamily="34" charset="0"/>
              </a:rPr>
              <a:t>Internal (</a:t>
            </a:r>
            <a:r>
              <a:rPr lang="en-US" sz="2200" i="0" dirty="0" err="1">
                <a:latin typeface="Tahoma" pitchFamily="34" charset="0"/>
                <a:cs typeface="Tahoma" pitchFamily="34" charset="0"/>
              </a:rPr>
              <a:t>etic</a:t>
            </a:r>
            <a:r>
              <a:rPr lang="en-US" sz="2200" i="0" dirty="0">
                <a:latin typeface="Tahoma" pitchFamily="34" charset="0"/>
                <a:cs typeface="Tahoma" pitchFamily="34" charset="0"/>
              </a:rPr>
              <a:t>) </a:t>
            </a:r>
            <a:r>
              <a:rPr lang="en-US" sz="2200" i="0" dirty="0" err="1">
                <a:latin typeface="Tahoma" pitchFamily="34" charset="0"/>
                <a:cs typeface="Tahoma" pitchFamily="34" charset="0"/>
              </a:rPr>
              <a:t>organisation</a:t>
            </a:r>
            <a:r>
              <a:rPr lang="en-US" sz="2200" i="0" dirty="0">
                <a:latin typeface="Tahoma" pitchFamily="34" charset="0"/>
                <a:cs typeface="Tahoma" pitchFamily="34" charset="0"/>
              </a:rPr>
              <a:t> and arrangement </a:t>
            </a: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en-US" sz="2200" i="0" dirty="0">
                <a:latin typeface="Tahoma" pitchFamily="34" charset="0"/>
                <a:cs typeface="Tahoma" pitchFamily="34" charset="0"/>
              </a:rPr>
              <a:t>structural elements without necessarily considering their meaning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2988" y="344740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0" dirty="0">
                <a:latin typeface="Arial" charset="0"/>
              </a:rPr>
              <a:t>Links between signs and what they represent (</a:t>
            </a:r>
            <a:r>
              <a:rPr lang="en-US" sz="2000" b="1" i="0" dirty="0" err="1">
                <a:latin typeface="Arial" charset="0"/>
              </a:rPr>
              <a:t>emic</a:t>
            </a:r>
            <a:r>
              <a:rPr lang="en-US" sz="2000" b="1" i="0" dirty="0">
                <a:latin typeface="Arial" charset="0"/>
              </a:rPr>
              <a:t>) without necessarily considering their use in </a:t>
            </a:r>
            <a:r>
              <a:rPr lang="en-US" sz="2000" b="1" i="0" dirty="0" smtClean="0">
                <a:latin typeface="Arial" charset="0"/>
              </a:rPr>
              <a:t>concrete situations</a:t>
            </a:r>
            <a:endParaRPr lang="en-US" sz="2000" b="1" i="0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2988" y="5189130"/>
            <a:ext cx="763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latin typeface="Arial" charset="0"/>
              </a:rPr>
              <a:t>Use of signs in concrete </a:t>
            </a:r>
            <a:r>
              <a:rPr lang="en-US" sz="2000" b="1" i="0" dirty="0" err="1">
                <a:latin typeface="Arial" charset="0"/>
              </a:rPr>
              <a:t>sociocultural</a:t>
            </a:r>
            <a:r>
              <a:rPr lang="en-US" sz="2000" b="1" i="0" dirty="0">
                <a:latin typeface="Arial" charset="0"/>
              </a:rPr>
              <a:t> </a:t>
            </a:r>
            <a:r>
              <a:rPr lang="en-US" sz="2000" b="1" i="0" dirty="0" smtClean="0">
                <a:latin typeface="Arial" charset="0"/>
              </a:rPr>
              <a:t>situations</a:t>
            </a:r>
            <a:endParaRPr lang="en-US" sz="2000" b="1" i="0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2988" y="1124744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Syntax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42988" y="29972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Semantics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2988" y="4700588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Pragmatics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2420888"/>
            <a:ext cx="799288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</a:rPr>
              <a:t>‘</a:t>
            </a:r>
            <a:r>
              <a:rPr lang="it-IT" sz="2000" dirty="0" smtClean="0">
                <a:solidFill>
                  <a:srgbClr val="FFFF00"/>
                </a:solidFill>
                <a:latin typeface="Georgia" pitchFamily="18" charset="0"/>
              </a:rPr>
              <a:t>La sintattica e la semantica, quando si trovano in splendido isolamento, diventano… discipline “perverse”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’ .</a:t>
            </a:r>
            <a:r>
              <a:rPr lang="en-US" sz="2000" i="0" dirty="0" smtClean="0">
                <a:solidFill>
                  <a:srgbClr val="FFFF00"/>
                </a:solidFill>
                <a:latin typeface="Georgia" pitchFamily="18" charset="0"/>
              </a:rPr>
              <a:t>*</a:t>
            </a:r>
            <a:endParaRPr lang="en-GB" sz="2000" i="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4077072"/>
            <a:ext cx="806489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Georgia" pitchFamily="18" charset="0"/>
              </a:rPr>
              <a:t>‘Historicismus wie musikalische Hermeneutik weisen hin auf der Leerstelle, die von einer musikalischen Pragmatik aufzufüllen ist.’**</a:t>
            </a:r>
            <a:endParaRPr lang="en-GB" sz="20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694928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*   ‘Syntax and semantics, when found in splendid isolation, become “perverse” disciplines’.</a:t>
            </a:r>
            <a:r>
              <a:rPr lang="en-US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(Umberto Eco: </a:t>
            </a:r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 limiti dell’interpretazione</a:t>
            </a:r>
            <a:r>
              <a:rPr lang="it-IT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p. 259; Milan 1990).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6228601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** ‘</a:t>
            </a:r>
            <a: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Historicism and hermeneutics both draw attention to the gap that has to be filled by musical</a:t>
            </a:r>
            <a:b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GB" sz="16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pragmatics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’. (Chr. </a:t>
            </a:r>
            <a:r>
              <a:rPr lang="en-GB" sz="1400" i="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Hubig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de-DE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GB" sz="140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Musikalische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Hermeneutik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ed. C. </a:t>
            </a:r>
            <a:r>
              <a:rPr lang="en-GB" sz="1400" i="0" dirty="0" err="1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Dahlhaus</a:t>
            </a:r>
            <a:r>
              <a:rPr lang="en-GB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p. 122; Regensburg, 1975)</a:t>
            </a:r>
            <a:r>
              <a:rPr lang="it-IT" sz="14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GB" sz="1400" i="0" dirty="0">
              <a:solidFill>
                <a:schemeClr val="tx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251520" y="116632"/>
            <a:ext cx="1905000" cy="457200"/>
          </a:xfrm>
        </p:spPr>
        <p:txBody>
          <a:bodyPr/>
          <a:lstStyle/>
          <a:p>
            <a:pPr>
              <a:defRPr/>
            </a:pPr>
            <a:fld id="{05D80256-BAB9-4601-86FC-4A17F7ED2153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23528" y="5589240"/>
            <a:ext cx="8640960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1" grpId="0" animBg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414"/>
            <a:ext cx="7772400" cy="720378"/>
          </a:xfrm>
          <a:noFill/>
        </p:spPr>
        <p:txBody>
          <a:bodyPr/>
          <a:lstStyle/>
          <a:p>
            <a:r>
              <a:rPr lang="en-US" sz="3200" dirty="0" smtClean="0">
                <a:latin typeface="Tahoma" pitchFamily="34" charset="0"/>
              </a:rPr>
              <a:t>Denotation and connotation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6100" y="5409133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2988" y="2218765"/>
            <a:ext cx="7921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latin typeface="Arial" charset="0"/>
              </a:rPr>
              <a:t>Type of lexical meaning associated mainly with arbitrary signs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2988" y="4532634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latin typeface="Arial" charset="0"/>
              </a:rPr>
              <a:t>Non-lexical type of meaning mainly associated with indices and which relies on one or more previous levels of </a:t>
            </a:r>
            <a:r>
              <a:rPr lang="en-US" sz="2000" b="1" i="0" dirty="0" err="1">
                <a:latin typeface="Arial" charset="0"/>
              </a:rPr>
              <a:t>semiosis</a:t>
            </a:r>
            <a:endParaRPr lang="en-US" sz="2000" b="1" i="0" dirty="0"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42988" y="171550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Tahoma" pitchFamily="34" charset="0"/>
              </a:rPr>
              <a:t>Denotation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42988" y="3968998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Connotation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60475" y="2650267"/>
            <a:ext cx="66246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"/>
            </a:pPr>
            <a:r>
              <a:rPr lang="en-US" sz="2000" i="0" dirty="0">
                <a:solidFill>
                  <a:srgbClr val="CCFFFF"/>
                </a:solidFill>
                <a:latin typeface="Tahoma" pitchFamily="34" charset="0"/>
              </a:rPr>
              <a:t>thunder</a:t>
            </a:r>
            <a:r>
              <a:rPr lang="en-US" sz="2000" i="0" dirty="0">
                <a:latin typeface="Tahoma" pitchFamily="34" charset="0"/>
              </a:rPr>
              <a:t> </a:t>
            </a:r>
            <a:r>
              <a:rPr lang="en-US" sz="1800" i="0" dirty="0">
                <a:latin typeface="Tahoma" pitchFamily="34" charset="0"/>
              </a:rPr>
              <a:t>(the word)</a:t>
            </a:r>
            <a:r>
              <a:rPr lang="en-US" sz="2000" i="0" dirty="0">
                <a:latin typeface="Tahoma" pitchFamily="34" charset="0"/>
              </a:rPr>
              <a:t> = noise accompanying </a:t>
            </a:r>
            <a:r>
              <a:rPr lang="en-US" sz="2000" i="0" dirty="0" smtClean="0">
                <a:latin typeface="Tahoma" pitchFamily="34" charset="0"/>
              </a:rPr>
              <a:t>lighting</a:t>
            </a:r>
            <a:br>
              <a:rPr lang="en-US" sz="2000" i="0" dirty="0" smtClean="0">
                <a:latin typeface="Tahoma" pitchFamily="34" charset="0"/>
              </a:rPr>
            </a:br>
            <a:r>
              <a:rPr lang="en-US" sz="2800" i="0" dirty="0" smtClean="0">
                <a:solidFill>
                  <a:srgbClr val="FFFFFF"/>
                </a:solidFill>
                <a:latin typeface="Tahoma" pitchFamily="34" charset="0"/>
                <a:sym typeface="Webdings" pitchFamily="18" charset="2"/>
              </a:rPr>
              <a:t></a:t>
            </a:r>
            <a:r>
              <a:rPr lang="en-US" sz="2000" i="0" dirty="0" smtClean="0">
                <a:solidFill>
                  <a:srgbClr val="FFFFFF"/>
                </a:solidFill>
                <a:latin typeface="Tahoma" pitchFamily="34" charset="0"/>
                <a:sym typeface="Webdings" pitchFamily="18" charset="2"/>
              </a:rPr>
              <a:t> </a:t>
            </a:r>
            <a:r>
              <a:rPr lang="en-US" sz="2000" i="0" dirty="0">
                <a:solidFill>
                  <a:srgbClr val="FFFFFF"/>
                </a:solidFill>
                <a:latin typeface="Tahoma" pitchFamily="34" charset="0"/>
              </a:rPr>
              <a:t>diminished seventh chord</a:t>
            </a:r>
            <a:r>
              <a:rPr lang="en-US" sz="2000" i="0" dirty="0">
                <a:latin typeface="Tahoma" pitchFamily="34" charset="0"/>
              </a:rPr>
              <a:t> = chord consisting of three</a:t>
            </a:r>
            <a:br>
              <a:rPr lang="en-US" sz="2000" i="0" dirty="0">
                <a:latin typeface="Tahoma" pitchFamily="34" charset="0"/>
              </a:rPr>
            </a:br>
            <a:r>
              <a:rPr lang="en-US" sz="2000" i="0" dirty="0">
                <a:latin typeface="Tahoma" pitchFamily="34" charset="0"/>
              </a:rPr>
              <a:t>      contingent and superimposed minor thirds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42988" y="5306317"/>
            <a:ext cx="7273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"/>
            </a:pPr>
            <a:r>
              <a:rPr lang="en-US" sz="2000" i="0" dirty="0" smtClean="0">
                <a:solidFill>
                  <a:srgbClr val="CCFFFF"/>
                </a:solidFill>
                <a:latin typeface="Tahoma" pitchFamily="34" charset="0"/>
              </a:rPr>
              <a:t> thunder</a:t>
            </a:r>
            <a:r>
              <a:rPr lang="en-US" sz="2000" i="0" dirty="0" smtClean="0">
                <a:latin typeface="Tahoma" pitchFamily="34" charset="0"/>
              </a:rPr>
              <a:t> </a:t>
            </a:r>
            <a:r>
              <a:rPr lang="en-US" sz="1800" i="0" dirty="0">
                <a:latin typeface="Tahoma" pitchFamily="34" charset="0"/>
              </a:rPr>
              <a:t>(the sound)</a:t>
            </a:r>
            <a:r>
              <a:rPr lang="en-US" sz="2000" i="0" dirty="0">
                <a:latin typeface="Tahoma" pitchFamily="34" charset="0"/>
              </a:rPr>
              <a:t> = humidity, rain, danger, etc. </a:t>
            </a:r>
            <a:r>
              <a:rPr lang="en-US" sz="2800" i="0" dirty="0" smtClean="0">
                <a:solidFill>
                  <a:srgbClr val="FFFFFF"/>
                </a:solidFill>
                <a:latin typeface="Tahoma" pitchFamily="34" charset="0"/>
                <a:sym typeface="Webdings" pitchFamily="18" charset="2"/>
              </a:rPr>
              <a:t></a:t>
            </a:r>
            <a:r>
              <a:rPr lang="en-US" sz="2000" i="0" dirty="0">
                <a:solidFill>
                  <a:srgbClr val="FFFFFF"/>
                </a:solidFill>
                <a:latin typeface="Tahoma" pitchFamily="34" charset="0"/>
              </a:rPr>
              <a:t>diminished seventh chord </a:t>
            </a:r>
            <a:r>
              <a:rPr lang="en-US" sz="2000" i="0" dirty="0">
                <a:latin typeface="Tahoma" pitchFamily="34" charset="0"/>
              </a:rPr>
              <a:t>= horror, 19</a:t>
            </a:r>
            <a:r>
              <a:rPr lang="en-US" sz="2000" i="0" baseline="30000" dirty="0">
                <a:latin typeface="Tahoma" pitchFamily="34" charset="0"/>
              </a:rPr>
              <a:t>th</a:t>
            </a:r>
            <a:r>
              <a:rPr lang="en-US" sz="2000" i="0" dirty="0">
                <a:latin typeface="Tahoma" pitchFamily="34" charset="0"/>
              </a:rPr>
              <a:t>-century style</a:t>
            </a:r>
            <a:endParaRPr lang="en-US" sz="2000" i="0" baseline="30000" dirty="0">
              <a:latin typeface="Tahoma" pitchFamily="34" charset="0"/>
            </a:endParaRP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43464" y="6309320"/>
            <a:ext cx="1905000" cy="457200"/>
          </a:xfrm>
          <a:noFill/>
        </p:spPr>
        <p:txBody>
          <a:bodyPr/>
          <a:lstStyle/>
          <a:p>
            <a:fld id="{A24F47DE-E906-4BD1-9D4A-8E6CDC8846EB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 build="p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8063"/>
            <a:ext cx="7772400" cy="874713"/>
          </a:xfrm>
          <a:noFill/>
        </p:spPr>
        <p:txBody>
          <a:bodyPr/>
          <a:lstStyle/>
          <a:p>
            <a:r>
              <a:rPr lang="en-US" sz="3200" dirty="0" smtClean="0">
                <a:latin typeface="Tahoma" pitchFamily="34" charset="0"/>
              </a:rPr>
              <a:t>Connotation &amp; ‘</a:t>
            </a:r>
            <a:r>
              <a:rPr lang="en-US" sz="3200" dirty="0" err="1" smtClean="0">
                <a:latin typeface="Tahoma" pitchFamily="34" charset="0"/>
              </a:rPr>
              <a:t>polysemy</a:t>
            </a:r>
            <a:r>
              <a:rPr lang="en-US" sz="3200" dirty="0" smtClean="0">
                <a:latin typeface="Tahoma" pitchFamily="34" charset="0"/>
              </a:rPr>
              <a:t>’ : 2 quotes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650" y="1412776"/>
            <a:ext cx="7777163" cy="2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spcAft>
                <a:spcPts val="100"/>
              </a:spcAft>
            </a:pPr>
            <a:r>
              <a:rPr lang="en-GB" sz="2400" i="0" dirty="0">
                <a:solidFill>
                  <a:srgbClr val="FFFFFF"/>
                </a:solidFill>
                <a:latin typeface="Tahoma" pitchFamily="34" charset="0"/>
              </a:rPr>
              <a:t>‘The difference between denotation and connotation is not... the difference between “univocal” and “vague” signification, or between “referential” and “emotional” communication... What constitutes a connotation... is the connotative code which establishes it; the characteristic of a connotative code is the fact that the further signification... relies on a primary one.’</a:t>
            </a:r>
          </a:p>
          <a:p>
            <a:pPr algn="r">
              <a:spcBef>
                <a:spcPts val="200"/>
              </a:spcBef>
              <a:spcAft>
                <a:spcPts val="100"/>
              </a:spcAft>
            </a:pPr>
            <a:r>
              <a:rPr lang="en-GB" sz="1800" i="0" dirty="0">
                <a:solidFill>
                  <a:srgbClr val="FFFFFF"/>
                </a:solidFill>
                <a:latin typeface="Tahoma" pitchFamily="34" charset="0"/>
              </a:rPr>
              <a:t>(Eco, A Theory of Semiotics, 1979, p. 55)</a:t>
            </a:r>
            <a:endParaRPr lang="en-US" sz="1800" i="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5650" y="4551363"/>
            <a:ext cx="7632700" cy="151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  <a:spcAft>
                <a:spcPts val="100"/>
              </a:spcAft>
            </a:pPr>
            <a:r>
              <a:rPr lang="en-GB" sz="2400" dirty="0">
                <a:solidFill>
                  <a:srgbClr val="FFFF00"/>
                </a:solidFill>
                <a:latin typeface="Tahoma" pitchFamily="34" charset="0"/>
              </a:rPr>
              <a:t>‘</a:t>
            </a:r>
            <a:r>
              <a:rPr lang="en-GB" sz="2400" i="0" dirty="0">
                <a:solidFill>
                  <a:srgbClr val="FFFF00"/>
                </a:solidFill>
                <a:latin typeface="Tahoma" pitchFamily="34" charset="0"/>
              </a:rPr>
              <a:t>The thoughts which are expressed to me by a piece of music which I love are not too indefinite to be put into words, but on the contrary too definite.’</a:t>
            </a:r>
          </a:p>
          <a:p>
            <a:pPr algn="r">
              <a:spcBef>
                <a:spcPts val="200"/>
              </a:spcBef>
              <a:spcAft>
                <a:spcPts val="100"/>
              </a:spcAft>
            </a:pPr>
            <a:r>
              <a:rPr lang="en-GB" sz="1800" i="0" dirty="0">
                <a:solidFill>
                  <a:srgbClr val="FFFF00"/>
                </a:solidFill>
                <a:latin typeface="Tahoma" pitchFamily="34" charset="0"/>
              </a:rPr>
              <a:t>(Mendelssohn, cited by Cooke: </a:t>
            </a:r>
            <a:r>
              <a:rPr lang="en-GB" sz="1800" dirty="0">
                <a:solidFill>
                  <a:srgbClr val="FFFF00"/>
                </a:solidFill>
                <a:latin typeface="Tahoma" pitchFamily="34" charset="0"/>
              </a:rPr>
              <a:t>The Language of Music</a:t>
            </a:r>
            <a:r>
              <a:rPr lang="en-GB" sz="1800" i="0" dirty="0">
                <a:solidFill>
                  <a:srgbClr val="FFFF00"/>
                </a:solidFill>
                <a:latin typeface="Tahoma" pitchFamily="34" charset="0"/>
              </a:rPr>
              <a:t>, 1959, p. 5)</a:t>
            </a:r>
            <a:endParaRPr lang="en-US" sz="1800" i="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EC309067-7E93-4BFE-86AE-52F37DD2DDF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9855"/>
            <a:ext cx="7772400" cy="874713"/>
          </a:xfrm>
          <a:noFill/>
        </p:spPr>
        <p:txBody>
          <a:bodyPr/>
          <a:lstStyle/>
          <a:p>
            <a:r>
              <a:rPr lang="en-US" sz="2900" dirty="0" smtClean="0">
                <a:latin typeface="Tahoma" pitchFamily="34" charset="0"/>
              </a:rPr>
              <a:t>Connotation: smoke alarm sound = danger!</a:t>
            </a:r>
            <a:br>
              <a:rPr lang="en-US" sz="2900" dirty="0" smtClean="0">
                <a:latin typeface="Tahoma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multilevel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semiosis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(3 causal indices, 1 connotation)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6100" y="3717404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59113" y="2061642"/>
            <a:ext cx="1008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 dirty="0">
                <a:solidFill>
                  <a:schemeClr val="tx2"/>
                </a:solidFill>
                <a:latin typeface="Tahoma" pitchFamily="34" charset="0"/>
              </a:rPr>
              <a:t>sign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5150" y="2780779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chemeClr val="accent1"/>
                </a:solidFill>
                <a:latin typeface="Tahoma" pitchFamily="34" charset="0"/>
              </a:rPr>
              <a:t>sign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00113" y="3320529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sign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16688" y="2133079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Tahoma" pitchFamily="34" charset="0"/>
              </a:rPr>
              <a:t>interpretant</a:t>
            </a:r>
            <a:endParaRPr lang="en-US" sz="24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98975" y="2815704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 err="1">
                <a:solidFill>
                  <a:schemeClr val="accent1"/>
                </a:solidFill>
                <a:latin typeface="Tahoma" pitchFamily="34" charset="0"/>
              </a:rPr>
              <a:t>interpretant</a:t>
            </a:r>
            <a:endParaRPr lang="en-US" sz="2000" i="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627313" y="3331642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 err="1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interpretant</a:t>
            </a:r>
            <a:endParaRPr lang="en-US" sz="2000" i="0" dirty="0">
              <a:solidFill>
                <a:schemeClr val="tx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32138" y="3836467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smoke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8313" y="3836467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alarm sound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2411413" y="4077767"/>
            <a:ext cx="792162" cy="1587"/>
          </a:xfrm>
          <a:prstGeom prst="line">
            <a:avLst/>
          </a:prstGeom>
          <a:noFill/>
          <a:ln w="5715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508625" y="3861867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dirty="0">
                <a:solidFill>
                  <a:schemeClr val="accent1"/>
                </a:solidFill>
                <a:latin typeface="Tahoma" pitchFamily="34" charset="0"/>
              </a:rPr>
              <a:t>fire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427538" y="4077767"/>
            <a:ext cx="129698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solidFill>
                <a:schemeClr val="accent1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39750" y="3357042"/>
            <a:ext cx="4176713" cy="1008062"/>
          </a:xfrm>
          <a:prstGeom prst="rect">
            <a:avLst/>
          </a:prstGeom>
          <a:noFill/>
          <a:ln w="9525" cap="rnd">
            <a:solidFill>
              <a:schemeClr val="tx1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539750" y="2709342"/>
            <a:ext cx="5976938" cy="1655762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1403350" y="3069704"/>
            <a:ext cx="576263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00338" y="3069704"/>
            <a:ext cx="503237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867400" y="3212579"/>
            <a:ext cx="0" cy="504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659563" y="2709342"/>
            <a:ext cx="2016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 dirty="0">
                <a:solidFill>
                  <a:srgbClr val="FFFF00"/>
                </a:solidFill>
                <a:latin typeface="Tahoma" pitchFamily="34" charset="0"/>
              </a:rPr>
              <a:t>DANGER!</a:t>
            </a:r>
          </a:p>
          <a:p>
            <a:pPr algn="ctr">
              <a:spcBef>
                <a:spcPct val="50000"/>
              </a:spcBef>
            </a:pPr>
            <a:r>
              <a:rPr lang="en-US" sz="2400" b="1" i="0" dirty="0">
                <a:solidFill>
                  <a:srgbClr val="FFFF00"/>
                </a:solidFill>
                <a:latin typeface="Tahoma" pitchFamily="34" charset="0"/>
              </a:rPr>
              <a:t>GET OUT!</a:t>
            </a:r>
          </a:p>
          <a:p>
            <a:pPr algn="ctr">
              <a:spcBef>
                <a:spcPct val="50000"/>
              </a:spcBef>
            </a:pPr>
            <a:r>
              <a:rPr lang="en-US" sz="2400" b="1" i="0" dirty="0">
                <a:solidFill>
                  <a:srgbClr val="FFFF00"/>
                </a:solidFill>
                <a:latin typeface="Tahoma" pitchFamily="34" charset="0"/>
              </a:rPr>
              <a:t>DON’T DIE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</a:rPr>
              <a:t>!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39750" y="2061642"/>
            <a:ext cx="8135938" cy="23034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2195736" y="2348979"/>
            <a:ext cx="86360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067944" y="2348880"/>
            <a:ext cx="1224781" cy="289024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763713" y="3572942"/>
            <a:ext cx="1079500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2771775" y="2996679"/>
            <a:ext cx="194468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4643438" y="2348979"/>
            <a:ext cx="194468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11188" y="4653136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1. </a:t>
            </a:r>
            <a:r>
              <a:rPr lang="en-US" sz="2000" i="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Smoke </a:t>
            </a:r>
            <a:r>
              <a:rPr lang="en-US" sz="2000" i="0" dirty="0">
                <a:solidFill>
                  <a:schemeClr val="tx1">
                    <a:lumMod val="75000"/>
                  </a:schemeClr>
                </a:solidFill>
                <a:latin typeface="Tahoma" pitchFamily="34" charset="0"/>
              </a:rPr>
              <a:t>triggers alarm; alarm means smoke (causal index 1)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11188" y="5059536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solidFill>
                  <a:schemeClr val="accent1"/>
                </a:solidFill>
                <a:latin typeface="Tahoma" pitchFamily="34" charset="0"/>
              </a:rPr>
              <a:t>2. </a:t>
            </a:r>
            <a:r>
              <a:rPr lang="en-US" sz="2000" i="0" dirty="0" smtClean="0">
                <a:solidFill>
                  <a:schemeClr val="accent1"/>
                </a:solidFill>
                <a:latin typeface="Tahoma" pitchFamily="34" charset="0"/>
              </a:rPr>
              <a:t>Fire </a:t>
            </a:r>
            <a:r>
              <a:rPr lang="en-US" sz="2000" i="0" dirty="0">
                <a:solidFill>
                  <a:schemeClr val="accent1"/>
                </a:solidFill>
                <a:latin typeface="Tahoma" pitchFamily="34" charset="0"/>
              </a:rPr>
              <a:t>causes smoke; smoke means fire (causal index 2)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11188" y="5491336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solidFill>
                  <a:schemeClr val="tx2"/>
                </a:solidFill>
                <a:latin typeface="Tahoma" pitchFamily="34" charset="0"/>
              </a:rPr>
              <a:t>3. </a:t>
            </a:r>
            <a:r>
              <a:rPr lang="en-US" sz="2000" i="0" dirty="0" smtClean="0">
                <a:solidFill>
                  <a:schemeClr val="tx2"/>
                </a:solidFill>
                <a:latin typeface="Tahoma" pitchFamily="34" charset="0"/>
              </a:rPr>
              <a:t>Fire </a:t>
            </a:r>
            <a:r>
              <a:rPr lang="en-US" sz="2000" i="0" dirty="0">
                <a:solidFill>
                  <a:schemeClr val="tx2"/>
                </a:solidFill>
                <a:latin typeface="Tahoma" pitchFamily="34" charset="0"/>
              </a:rPr>
              <a:t>destroys and hurts; a fire in the home means danger (index 3)</a:t>
            </a:r>
          </a:p>
        </p:txBody>
      </p:sp>
      <p:sp>
        <p:nvSpPr>
          <p:cNvPr id="34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318648" y="6309320"/>
            <a:ext cx="645840" cy="457200"/>
          </a:xfrm>
          <a:noFill/>
        </p:spPr>
        <p:txBody>
          <a:bodyPr/>
          <a:lstStyle/>
          <a:p>
            <a:fld id="{05D0B39F-1B5E-4C10-9BAB-550A119431A5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51520" y="260648"/>
            <a:ext cx="860221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Institutionalisation </a:t>
            </a:r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musical </a:t>
            </a:r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</a:t>
            </a:r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en-GB" sz="18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sz="18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(typical, c. 2000)</a:t>
            </a:r>
            <a:endParaRPr lang="en-GB" sz="1800" b="1" i="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56005" name="Group 5"/>
          <p:cNvGraphicFramePr>
            <a:graphicFrameLocks noGrp="1"/>
          </p:cNvGraphicFramePr>
          <p:nvPr/>
        </p:nvGraphicFramePr>
        <p:xfrm>
          <a:off x="684213" y="2986088"/>
          <a:ext cx="7775575" cy="3685223"/>
        </p:xfrm>
        <a:graphic>
          <a:graphicData uri="http://schemas.openxmlformats.org/drawingml/2006/table">
            <a:tbl>
              <a:tblPr/>
              <a:tblGrid>
                <a:gridCol w="3455987"/>
                <a:gridCol w="863600"/>
                <a:gridCol w="720725"/>
                <a:gridCol w="719138"/>
                <a:gridCol w="649287"/>
                <a:gridCol w="647700"/>
                <a:gridCol w="719138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Conventional European musicology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Arial" charset="0"/>
                        </a:rPr>
                        <a:t>Ethnomusicology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sociology, cultural studies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music semiotics</a:t>
                      </a:r>
                      <a:endParaRPr kumimoji="0" lang="en-GB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47" name="Group 47"/>
          <p:cNvGraphicFramePr>
            <a:graphicFrameLocks noGrp="1"/>
          </p:cNvGraphicFramePr>
          <p:nvPr/>
        </p:nvGraphicFramePr>
        <p:xfrm>
          <a:off x="684213" y="2265363"/>
          <a:ext cx="7920234" cy="504825"/>
        </p:xfrm>
        <a:graphic>
          <a:graphicData uri="http://schemas.openxmlformats.org/drawingml/2006/table">
            <a:tbl>
              <a:tblPr/>
              <a:tblGrid>
                <a:gridCol w="3519992"/>
                <a:gridCol w="879594"/>
                <a:gridCol w="734073"/>
                <a:gridCol w="732456"/>
                <a:gridCol w="661312"/>
                <a:gridCol w="659695"/>
                <a:gridCol w="7331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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General approach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  <a:r>
                        <a:rPr kumimoji="0" lang="en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5" name="Text Box 65"/>
          <p:cNvSpPr txBox="1">
            <a:spLocks noChangeArrowheads="1"/>
          </p:cNvSpPr>
          <p:nvPr/>
        </p:nvSpPr>
        <p:spPr bwMode="auto">
          <a:xfrm>
            <a:off x="4139952" y="1766888"/>
            <a:ext cx="287997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dirty="0" err="1" smtClean="0">
                <a:solidFill>
                  <a:srgbClr val="00B0F0"/>
                </a:solidFill>
                <a:latin typeface="Old English Text MT" pitchFamily="66" charset="0"/>
              </a:rPr>
              <a:t>Euroclass</a:t>
            </a:r>
            <a:r>
              <a:rPr lang="en-CA" sz="2400" b="1" dirty="0" smtClean="0">
                <a:solidFill>
                  <a:srgbClr val="00B0F0"/>
                </a:solidFill>
                <a:latin typeface="Old English Text MT" pitchFamily="66" charset="0"/>
              </a:rPr>
              <a:t>.</a:t>
            </a:r>
            <a:r>
              <a:rPr lang="en-CA" sz="1800" dirty="0" smtClean="0"/>
              <a:t>        </a:t>
            </a:r>
            <a:r>
              <a:rPr lang="en-CA" sz="2400" b="1" i="0" dirty="0" smtClean="0">
                <a:solidFill>
                  <a:srgbClr val="FF0000"/>
                </a:solidFill>
                <a:latin typeface="Keypunch" pitchFamily="2" charset="0"/>
                <a:cs typeface="Tahoma" pitchFamily="34" charset="0"/>
              </a:rPr>
              <a:t>other</a:t>
            </a:r>
            <a:r>
              <a:rPr lang="en-CA" sz="1800" dirty="0" smtClean="0">
                <a:latin typeface="Keypunch" pitchFamily="2" charset="0"/>
              </a:rPr>
              <a:t>     </a:t>
            </a:r>
            <a:endParaRPr lang="en-GB" sz="1800" dirty="0">
              <a:latin typeface="Keypunch" pitchFamily="2" charset="0"/>
            </a:endParaRPr>
          </a:p>
        </p:txBody>
      </p:sp>
      <p:sp>
        <p:nvSpPr>
          <p:cNvPr id="256066" name="AutoShape 66"/>
          <p:cNvSpPr>
            <a:spLocks noChangeArrowheads="1"/>
          </p:cNvSpPr>
          <p:nvPr/>
        </p:nvSpPr>
        <p:spPr bwMode="auto">
          <a:xfrm>
            <a:off x="4284663" y="3128963"/>
            <a:ext cx="574675" cy="504825"/>
          </a:xfrm>
          <a:prstGeom prst="star5">
            <a:avLst/>
          </a:prstGeom>
          <a:solidFill>
            <a:srgbClr val="6699FF"/>
          </a:solidFill>
          <a:ln w="190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67" name="Text Box 67"/>
          <p:cNvSpPr txBox="1">
            <a:spLocks noChangeArrowheads="1"/>
          </p:cNvSpPr>
          <p:nvPr/>
        </p:nvSpPr>
        <p:spPr bwMode="auto">
          <a:xfrm>
            <a:off x="4284663" y="1262063"/>
            <a:ext cx="280761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800" i="0" dirty="0">
                <a:latin typeface="Tahoma" pitchFamily="34" charset="0"/>
                <a:cs typeface="Tahoma" pitchFamily="34" charset="0"/>
              </a:rPr>
              <a:t>Western music cultures</a:t>
            </a:r>
            <a:endParaRPr lang="en-GB" sz="1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8" name="AutoShape 68"/>
          <p:cNvSpPr>
            <a:spLocks noChangeArrowheads="1"/>
          </p:cNvSpPr>
          <p:nvPr/>
        </p:nvSpPr>
        <p:spPr bwMode="auto">
          <a:xfrm>
            <a:off x="5219700" y="3273425"/>
            <a:ext cx="288925" cy="288925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69" name="AutoShape 69"/>
          <p:cNvSpPr>
            <a:spLocks noChangeArrowheads="1"/>
          </p:cNvSpPr>
          <p:nvPr/>
        </p:nvSpPr>
        <p:spPr bwMode="auto">
          <a:xfrm>
            <a:off x="7092950" y="3849688"/>
            <a:ext cx="649288" cy="647700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99FF99"/>
              </a:solidFill>
            </a:endParaRPr>
          </a:p>
        </p:txBody>
      </p:sp>
      <p:sp>
        <p:nvSpPr>
          <p:cNvPr id="256070" name="AutoShape 70"/>
          <p:cNvSpPr>
            <a:spLocks noChangeArrowheads="1"/>
          </p:cNvSpPr>
          <p:nvPr/>
        </p:nvSpPr>
        <p:spPr bwMode="auto">
          <a:xfrm>
            <a:off x="7810500" y="3849688"/>
            <a:ext cx="649288" cy="647700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99FF99"/>
              </a:solidFill>
            </a:endParaRPr>
          </a:p>
        </p:txBody>
      </p:sp>
      <p:sp>
        <p:nvSpPr>
          <p:cNvPr id="256071" name="AutoShape 71"/>
          <p:cNvSpPr>
            <a:spLocks noChangeArrowheads="1"/>
          </p:cNvSpPr>
          <p:nvPr/>
        </p:nvSpPr>
        <p:spPr bwMode="auto">
          <a:xfrm>
            <a:off x="6659563" y="4137025"/>
            <a:ext cx="217487" cy="217488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2" name="AutoShape 72"/>
          <p:cNvSpPr>
            <a:spLocks noChangeArrowheads="1"/>
          </p:cNvSpPr>
          <p:nvPr/>
        </p:nvSpPr>
        <p:spPr bwMode="auto">
          <a:xfrm>
            <a:off x="5940425" y="4137025"/>
            <a:ext cx="217488" cy="217488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3" name="AutoShape 73"/>
          <p:cNvSpPr>
            <a:spLocks noChangeArrowheads="1"/>
          </p:cNvSpPr>
          <p:nvPr/>
        </p:nvSpPr>
        <p:spPr bwMode="auto">
          <a:xfrm>
            <a:off x="6372225" y="4713288"/>
            <a:ext cx="720725" cy="719137"/>
          </a:xfrm>
          <a:prstGeom prst="star5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4" name="AutoShape 74"/>
          <p:cNvSpPr>
            <a:spLocks noChangeArrowheads="1"/>
          </p:cNvSpPr>
          <p:nvPr/>
        </p:nvSpPr>
        <p:spPr bwMode="auto">
          <a:xfrm>
            <a:off x="5219700" y="4929188"/>
            <a:ext cx="288925" cy="288925"/>
          </a:xfrm>
          <a:prstGeom prst="star5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5" name="AutoShape 75"/>
          <p:cNvSpPr>
            <a:spLocks noChangeArrowheads="1"/>
          </p:cNvSpPr>
          <p:nvPr/>
        </p:nvSpPr>
        <p:spPr bwMode="auto">
          <a:xfrm>
            <a:off x="4211638" y="5794375"/>
            <a:ext cx="647700" cy="64928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6" name="Text Box 76"/>
          <p:cNvSpPr txBox="1">
            <a:spLocks noChangeArrowheads="1"/>
          </p:cNvSpPr>
          <p:nvPr/>
        </p:nvSpPr>
        <p:spPr bwMode="auto">
          <a:xfrm>
            <a:off x="1185863" y="1484313"/>
            <a:ext cx="28813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 i="0" dirty="0">
                <a:latin typeface="Tahoma" pitchFamily="34" charset="0"/>
                <a:cs typeface="Tahoma" pitchFamily="34" charset="0"/>
              </a:rPr>
              <a:t>Objects of study</a:t>
            </a:r>
            <a:r>
              <a:rPr lang="en-CA" sz="2400" i="0" dirty="0">
                <a:latin typeface="Tahoma" pitchFamily="34" charset="0"/>
                <a:cs typeface="Tahoma" pitchFamily="34" charset="0"/>
              </a:rPr>
              <a:t>  </a:t>
            </a:r>
            <a:r>
              <a:rPr lang="en-CA" sz="2400" i="0" dirty="0">
                <a:latin typeface="Century Schoolbook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256077" name="Text Box 77"/>
          <p:cNvSpPr txBox="1">
            <a:spLocks noChangeArrowheads="1"/>
          </p:cNvSpPr>
          <p:nvPr/>
        </p:nvSpPr>
        <p:spPr bwMode="auto">
          <a:xfrm>
            <a:off x="7092950" y="1004535"/>
            <a:ext cx="151149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dirty="0" smtClean="0">
                <a:solidFill>
                  <a:srgbClr val="82F69E"/>
                </a:solidFill>
                <a:latin typeface="Monotype Corsiva" pitchFamily="66" charset="0"/>
              </a:rPr>
              <a:t/>
            </a:r>
            <a:br>
              <a:rPr lang="en-CA" sz="2400" b="1" dirty="0" smtClean="0">
                <a:solidFill>
                  <a:srgbClr val="82F69E"/>
                </a:solidFill>
                <a:latin typeface="Monotype Corsiva" pitchFamily="66" charset="0"/>
              </a:rPr>
            </a:br>
            <a:r>
              <a:rPr lang="en-CA" sz="1800" b="1" dirty="0" smtClean="0">
                <a:solidFill>
                  <a:srgbClr val="82F69E"/>
                </a:solidFill>
                <a:latin typeface="AmericanUncD" pitchFamily="2" charset="0"/>
              </a:rPr>
              <a:t>‘</a:t>
            </a:r>
            <a:r>
              <a:rPr lang="en-CA" sz="1800" b="1" dirty="0">
                <a:solidFill>
                  <a:srgbClr val="82F69E"/>
                </a:solidFill>
                <a:latin typeface="AmericanUncD" pitchFamily="2" charset="0"/>
              </a:rPr>
              <a:t>Foreign’, ‘exotic</a:t>
            </a:r>
            <a:r>
              <a:rPr lang="en-CA" sz="1800" b="1" dirty="0" smtClean="0">
                <a:solidFill>
                  <a:srgbClr val="82F69E"/>
                </a:solidFill>
                <a:latin typeface="AmericanUncD" pitchFamily="2" charset="0"/>
              </a:rPr>
              <a:t>’</a:t>
            </a:r>
            <a:endParaRPr lang="en-GB" sz="1800" b="1" dirty="0">
              <a:solidFill>
                <a:srgbClr val="82F69E"/>
              </a:solidFill>
              <a:latin typeface="AmericanUncD" pitchFamily="2" charset="0"/>
            </a:endParaRPr>
          </a:p>
        </p:txBody>
      </p:sp>
      <p:sp>
        <p:nvSpPr>
          <p:cNvPr id="256078" name="AutoShape 78"/>
          <p:cNvSpPr>
            <a:spLocks noChangeArrowheads="1"/>
          </p:cNvSpPr>
          <p:nvPr/>
        </p:nvSpPr>
        <p:spPr bwMode="auto">
          <a:xfrm>
            <a:off x="7235825" y="6010275"/>
            <a:ext cx="287338" cy="2873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9" name="AutoShape 79"/>
          <p:cNvSpPr>
            <a:spLocks noChangeArrowheads="1"/>
          </p:cNvSpPr>
          <p:nvPr/>
        </p:nvSpPr>
        <p:spPr bwMode="auto">
          <a:xfrm>
            <a:off x="7956550" y="6021388"/>
            <a:ext cx="287338" cy="287337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0" name="AutoShape 80"/>
          <p:cNvSpPr>
            <a:spLocks noChangeArrowheads="1"/>
          </p:cNvSpPr>
          <p:nvPr/>
        </p:nvSpPr>
        <p:spPr bwMode="auto">
          <a:xfrm>
            <a:off x="6011863" y="6081713"/>
            <a:ext cx="144462" cy="1444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1" name="AutoShape 81"/>
          <p:cNvSpPr>
            <a:spLocks noChangeArrowheads="1"/>
          </p:cNvSpPr>
          <p:nvPr/>
        </p:nvSpPr>
        <p:spPr bwMode="auto">
          <a:xfrm>
            <a:off x="6659563" y="6081713"/>
            <a:ext cx="144462" cy="1444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2" name="AutoShape 82"/>
          <p:cNvSpPr>
            <a:spLocks noChangeArrowheads="1"/>
          </p:cNvSpPr>
          <p:nvPr/>
        </p:nvSpPr>
        <p:spPr bwMode="auto">
          <a:xfrm>
            <a:off x="5292725" y="6081713"/>
            <a:ext cx="142875" cy="155575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3" name="Rectangle 83"/>
          <p:cNvSpPr>
            <a:spLocks noChangeArrowheads="1"/>
          </p:cNvSpPr>
          <p:nvPr/>
        </p:nvSpPr>
        <p:spPr bwMode="auto">
          <a:xfrm>
            <a:off x="684213" y="981075"/>
            <a:ext cx="7992243" cy="1223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4" name="Line 84"/>
          <p:cNvSpPr>
            <a:spLocks noChangeShapeType="1"/>
          </p:cNvSpPr>
          <p:nvPr/>
        </p:nvSpPr>
        <p:spPr bwMode="auto">
          <a:xfrm>
            <a:off x="7092950" y="981075"/>
            <a:ext cx="0" cy="568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5" name="Line 85"/>
          <p:cNvSpPr>
            <a:spLocks noChangeShapeType="1"/>
          </p:cNvSpPr>
          <p:nvPr/>
        </p:nvSpPr>
        <p:spPr bwMode="auto">
          <a:xfrm flipV="1">
            <a:off x="4140200" y="1052513"/>
            <a:ext cx="0" cy="561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6" name="Line 86"/>
          <p:cNvSpPr>
            <a:spLocks noChangeShapeType="1"/>
          </p:cNvSpPr>
          <p:nvPr/>
        </p:nvSpPr>
        <p:spPr bwMode="auto">
          <a:xfrm>
            <a:off x="4140200" y="1773238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7" name="Line 87"/>
          <p:cNvSpPr>
            <a:spLocks noChangeShapeType="1"/>
          </p:cNvSpPr>
          <p:nvPr/>
        </p:nvSpPr>
        <p:spPr bwMode="auto">
          <a:xfrm flipV="1">
            <a:off x="5724525" y="1773238"/>
            <a:ext cx="0" cy="489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8" name="Line 88"/>
          <p:cNvSpPr>
            <a:spLocks noChangeShapeType="1"/>
          </p:cNvSpPr>
          <p:nvPr/>
        </p:nvSpPr>
        <p:spPr bwMode="auto">
          <a:xfrm>
            <a:off x="7235825" y="3789363"/>
            <a:ext cx="1152525" cy="0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89" name="Line 89"/>
          <p:cNvSpPr>
            <a:spLocks noChangeShapeType="1"/>
          </p:cNvSpPr>
          <p:nvPr/>
        </p:nvSpPr>
        <p:spPr bwMode="auto">
          <a:xfrm>
            <a:off x="5795963" y="4005263"/>
            <a:ext cx="1152525" cy="0"/>
          </a:xfrm>
          <a:prstGeom prst="line">
            <a:avLst/>
          </a:prstGeom>
          <a:noFill/>
          <a:ln w="12700">
            <a:solidFill>
              <a:srgbClr val="99FF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0" name="Line 90"/>
          <p:cNvSpPr>
            <a:spLocks noChangeShapeType="1"/>
          </p:cNvSpPr>
          <p:nvPr/>
        </p:nvSpPr>
        <p:spPr bwMode="auto">
          <a:xfrm>
            <a:off x="7451725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1" name="Line 91"/>
          <p:cNvSpPr>
            <a:spLocks noChangeShapeType="1"/>
          </p:cNvSpPr>
          <p:nvPr/>
        </p:nvSpPr>
        <p:spPr bwMode="auto">
          <a:xfrm>
            <a:off x="6011863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2" name="Line 92"/>
          <p:cNvSpPr>
            <a:spLocks noChangeShapeType="1"/>
          </p:cNvSpPr>
          <p:nvPr/>
        </p:nvSpPr>
        <p:spPr bwMode="auto">
          <a:xfrm>
            <a:off x="4643438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3" name="Line 93"/>
          <p:cNvSpPr>
            <a:spLocks noChangeShapeType="1"/>
          </p:cNvSpPr>
          <p:nvPr/>
        </p:nvSpPr>
        <p:spPr bwMode="auto">
          <a:xfrm>
            <a:off x="4643438" y="3141663"/>
            <a:ext cx="720725" cy="0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4" name="Line 94"/>
          <p:cNvSpPr>
            <a:spLocks noChangeShapeType="1"/>
          </p:cNvSpPr>
          <p:nvPr/>
        </p:nvSpPr>
        <p:spPr bwMode="auto">
          <a:xfrm>
            <a:off x="4140200" y="981075"/>
            <a:ext cx="0" cy="79216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5" name="Line 95"/>
          <p:cNvSpPr>
            <a:spLocks noChangeShapeType="1"/>
          </p:cNvSpPr>
          <p:nvPr/>
        </p:nvSpPr>
        <p:spPr bwMode="auto">
          <a:xfrm>
            <a:off x="4140200" y="981075"/>
            <a:ext cx="295275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6" name="Line 96"/>
          <p:cNvSpPr>
            <a:spLocks noChangeShapeType="1"/>
          </p:cNvSpPr>
          <p:nvPr/>
        </p:nvSpPr>
        <p:spPr bwMode="auto">
          <a:xfrm flipH="1">
            <a:off x="4140200" y="1773238"/>
            <a:ext cx="15843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7" name="Line 97"/>
          <p:cNvSpPr>
            <a:spLocks noChangeShapeType="1"/>
          </p:cNvSpPr>
          <p:nvPr/>
        </p:nvSpPr>
        <p:spPr bwMode="auto">
          <a:xfrm>
            <a:off x="5724525" y="1773238"/>
            <a:ext cx="0" cy="48958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8" name="Line 98"/>
          <p:cNvSpPr>
            <a:spLocks noChangeShapeType="1"/>
          </p:cNvSpPr>
          <p:nvPr/>
        </p:nvSpPr>
        <p:spPr bwMode="auto">
          <a:xfrm>
            <a:off x="5724525" y="6669088"/>
            <a:ext cx="13684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9" name="Line 99"/>
          <p:cNvSpPr>
            <a:spLocks noChangeShapeType="1"/>
          </p:cNvSpPr>
          <p:nvPr/>
        </p:nvSpPr>
        <p:spPr bwMode="auto">
          <a:xfrm>
            <a:off x="7092950" y="981075"/>
            <a:ext cx="0" cy="568801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CAF44EC0-0ABB-4C5B-AF18-00C27CAC16D1}" type="datetime1">
              <a:rPr lang="en-GB" sz="1050" smtClean="0"/>
              <a:pPr>
                <a:defRPr/>
              </a:pPr>
              <a:t>2015-01-15</a:t>
            </a:fld>
            <a:endParaRPr lang="en-US" sz="105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z="1050" smtClean="0"/>
              <a:pPr>
                <a:defRPr/>
              </a:pPr>
              <a:t>29</a:t>
            </a:fld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2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  <p:bldP spid="256065" grpId="0"/>
      <p:bldP spid="256067" grpId="0"/>
      <p:bldP spid="256077" grpId="0"/>
      <p:bldP spid="256083" grpId="0" animBg="1"/>
      <p:bldP spid="256084" grpId="0" animBg="1"/>
      <p:bldP spid="256085" grpId="0" animBg="1"/>
      <p:bldP spid="256085" grpId="1" animBg="1"/>
      <p:bldP spid="256086" grpId="0" animBg="1"/>
      <p:bldP spid="256087" grpId="0" animBg="1"/>
      <p:bldP spid="256088" grpId="0" animBg="1"/>
      <p:bldP spid="256089" grpId="0" animBg="1"/>
      <p:bldP spid="256089" grpId="1" animBg="1"/>
      <p:bldP spid="256090" grpId="0" animBg="1"/>
      <p:bldP spid="256091" grpId="0" animBg="1"/>
      <p:bldP spid="256092" grpId="0" animBg="1"/>
      <p:bldP spid="256093" grpId="0" animBg="1"/>
      <p:bldP spid="256094" grpId="0" animBg="1"/>
      <p:bldP spid="256095" grpId="0" animBg="1"/>
      <p:bldP spid="256096" grpId="0" animBg="1"/>
      <p:bldP spid="256097" grpId="0" animBg="1"/>
      <p:bldP spid="256098" grpId="0" animBg="1"/>
      <p:bldP spid="256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712" y="6453336"/>
            <a:ext cx="1905000" cy="457200"/>
          </a:xfrm>
        </p:spPr>
        <p:txBody>
          <a:bodyPr/>
          <a:lstStyle/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89248"/>
          </a:xfrm>
        </p:spPr>
        <p:txBody>
          <a:bodyPr/>
          <a:lstStyle/>
          <a:p>
            <a:r>
              <a:rPr lang="en-US" dirty="0" smtClean="0"/>
              <a:t>IASPM </a:t>
            </a:r>
            <a:r>
              <a:rPr lang="en-US" dirty="0" smtClean="0"/>
              <a:t>(Naïve 1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11" name="Picture 10" descr="8106AmdamConfGKDH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43158"/>
            <a:ext cx="7344817" cy="4790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57332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Philip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Tagg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, David Horn, Gerard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Kempers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; Amsterdam, June 1981</a:t>
            </a:r>
            <a:r>
              <a:rPr lang="en-US" i="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i="0" dirty="0" err="1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 bwMode="auto">
          <a:xfrm>
            <a:off x="1242344" y="1015498"/>
            <a:ext cx="6858048" cy="4357718"/>
          </a:xfrm>
          <a:prstGeom prst="cube">
            <a:avLst/>
          </a:prstGeom>
          <a:solidFill>
            <a:srgbClr val="001817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63688" y="3086060"/>
            <a:ext cx="5000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i="0" dirty="0">
                <a:solidFill>
                  <a:schemeClr val="accent3">
                    <a:lumMod val="75000"/>
                  </a:schemeClr>
                </a:solidFill>
                <a:latin typeface="Stencil Std" pitchFamily="50" charset="0"/>
                <a:ea typeface="Tahoma" pitchFamily="34" charset="0"/>
                <a:cs typeface="Tahoma" pitchFamily="34" charset="0"/>
              </a:rPr>
              <a:t>Black Box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92500" y="272887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The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6563" y="3943310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of musical meaning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14892F08-145B-4164-9789-53B0670DEF59}" type="datetime1">
              <a:rPr lang="en-GB" sz="1200" smtClean="0"/>
              <a:pPr>
                <a:defRPr/>
              </a:pPr>
              <a:t>2015-01-15</a:t>
            </a:fld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z="1200" smtClean="0"/>
              <a:pPr>
                <a:defRPr/>
              </a:pPr>
              <a:t>30</a:t>
            </a:fld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7624" y="539969"/>
            <a:ext cx="7056784" cy="584775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Conventional music studies</a:t>
            </a:r>
            <a:endParaRPr lang="en-GB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Black box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simple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6" y="5661248"/>
            <a:ext cx="6912768" cy="58477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Conventional cultural studies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7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 bwMode="auto">
          <a:xfrm>
            <a:off x="1071538" y="871482"/>
            <a:ext cx="6858048" cy="4357718"/>
          </a:xfrm>
          <a:prstGeom prst="cube">
            <a:avLst/>
          </a:prstGeom>
          <a:solidFill>
            <a:srgbClr val="001817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0188" y="3086060"/>
            <a:ext cx="5000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i="0" dirty="0">
                <a:solidFill>
                  <a:schemeClr val="accent3">
                    <a:lumMod val="75000"/>
                  </a:schemeClr>
                </a:solidFill>
                <a:latin typeface="Stencil Std" pitchFamily="50" charset="0"/>
                <a:ea typeface="Tahoma" pitchFamily="34" charset="0"/>
                <a:cs typeface="Tahoma" pitchFamily="34" charset="0"/>
              </a:rPr>
              <a:t>Black Box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272887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The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3063" y="3943310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of musical meaning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85800" y="19472"/>
            <a:ext cx="1905000" cy="457200"/>
          </a:xfrm>
        </p:spPr>
        <p:txBody>
          <a:bodyPr/>
          <a:lstStyle/>
          <a:p>
            <a:pPr>
              <a:defRPr/>
            </a:pPr>
            <a:fld id="{14892F08-145B-4164-9789-53B0670DEF59}" type="datetime1">
              <a:rPr lang="en-GB" sz="1200" smtClean="0"/>
              <a:pPr>
                <a:defRPr/>
              </a:pPr>
              <a:t>2015-01-15</a:t>
            </a:fld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19472"/>
            <a:ext cx="1905000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z="1200" smtClean="0"/>
              <a:pPr>
                <a:defRPr/>
              </a:pPr>
              <a:t>31</a:t>
            </a:fld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26876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who communicate what to whom 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26876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How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does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who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communicate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what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to whom 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0851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who communicate what to whom 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0851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</a:t>
            </a:r>
            <a:r>
              <a:rPr lang="en-US" sz="3000" i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who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communicate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what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to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whom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with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what effect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19888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 pitchFamily="82" charset="0"/>
              </a:rPr>
              <a:t>Object </a:t>
            </a:r>
            <a:r>
              <a:rPr lang="en-US" i="0" dirty="0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― sign ― </a:t>
            </a:r>
            <a:r>
              <a:rPr lang="en-US" i="0" dirty="0" err="1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interpretant</a:t>
            </a:r>
            <a:endParaRPr lang="en-GB" i="0" dirty="0">
              <a:solidFill>
                <a:schemeClr val="tx1">
                  <a:lumMod val="65000"/>
                </a:schemeClr>
              </a:solidFill>
              <a:latin typeface="Stencil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465313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Object ― sign ― </a:t>
            </a:r>
            <a:r>
              <a:rPr lang="en-US" i="0" dirty="0" err="1" smtClean="0">
                <a:solidFill>
                  <a:srgbClr val="FFFF00"/>
                </a:solidFill>
                <a:latin typeface="Stencil" pitchFamily="82" charset="0"/>
              </a:rPr>
              <a:t>interpretant</a:t>
            </a:r>
            <a:endParaRPr lang="en-GB" i="0" dirty="0">
              <a:solidFill>
                <a:srgbClr val="FFFF00"/>
              </a:solidFill>
              <a:latin typeface="Stencil" pitchFamily="82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1520" y="548680"/>
            <a:ext cx="8640960" cy="2016224"/>
          </a:xfrm>
          <a:prstGeom prst="roundRect">
            <a:avLst/>
          </a:prstGeom>
          <a:noFill/>
          <a:ln w="76200" cap="flat" cmpd="sng" algn="ctr">
            <a:solidFill>
              <a:srgbClr val="332E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5661248"/>
            <a:ext cx="5832648" cy="58477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Stereotypical cultural studies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179512" y="4581128"/>
            <a:ext cx="8784976" cy="1656184"/>
          </a:xfrm>
          <a:prstGeom prst="roundRect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2564904"/>
            <a:ext cx="3528392" cy="523220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Contextless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text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539969"/>
            <a:ext cx="7056784" cy="584775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Stereotypical </a:t>
            </a:r>
            <a:r>
              <a:rPr lang="en-US" dirty="0" err="1" smtClean="0"/>
              <a:t>euroclassical</a:t>
            </a:r>
            <a:r>
              <a:rPr lang="en-US" dirty="0" smtClean="0"/>
              <a:t> music studies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364088" y="4057908"/>
            <a:ext cx="3312368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Textless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context</a:t>
            </a:r>
            <a:endParaRPr lang="en-GB" sz="2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275856" y="1988840"/>
            <a:ext cx="1080120" cy="50405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275856" y="4653136"/>
            <a:ext cx="1080120" cy="50405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779912" y="2420888"/>
            <a:ext cx="0" cy="21602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 rot="20753416">
            <a:off x="244588" y="2433662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SEMIOSIS</a:t>
            </a:r>
            <a:endParaRPr lang="en-US" sz="5400" b="1" i="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&quot;No&quot; Symbol 38"/>
          <p:cNvSpPr/>
          <p:nvPr/>
        </p:nvSpPr>
        <p:spPr bwMode="auto">
          <a:xfrm>
            <a:off x="1187624" y="2060848"/>
            <a:ext cx="1584176" cy="1584176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429000" y="214313"/>
            <a:ext cx="1714500" cy="390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Black box complex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1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2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2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2"/>
                            </p:stCondLst>
                            <p:childTnLst>
                              <p:par>
                                <p:cTn id="1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F5FA7-4732-4086-B50B-F6E455282BDF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 descr="NonMusoCv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763921" cy="5661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1844824"/>
            <a:ext cx="5364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5: basic semiotics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6: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intersubjectivity</a:t>
            </a:r>
            <a:endParaRPr lang="en-US" sz="2400" i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7: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interobjectivity</a:t>
            </a:r>
            <a:endParaRPr lang="en-US" sz="2400" i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8: time &amp; space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9: timbre, loudness, tonality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10: vocal persona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11: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diataxis</a:t>
            </a:r>
            <a:endParaRPr lang="en-US" sz="2400" i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12: 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sz="2400" i="0" dirty="0" err="1" smtClean="0">
                <a:latin typeface="Tahoma" pitchFamily="34" charset="0"/>
                <a:cs typeface="Tahoma" pitchFamily="34" charset="0"/>
              </a:rPr>
              <a:t>yncrisis</a:t>
            </a:r>
            <a:endParaRPr lang="en-US" sz="2400" i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13: sign typology</a:t>
            </a:r>
          </a:p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Chapter 14: film music analysis</a:t>
            </a:r>
            <a:endParaRPr lang="en-GB" sz="1800" i="0" dirty="0" err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606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Simple semiotics </a:t>
            </a:r>
            <a:r>
              <a:rPr lang="en-US" b="1" i="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of music</a:t>
            </a:r>
            <a:endParaRPr lang="en-GB" b="1" i="0" dirty="0" err="1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43425"/>
            <a:ext cx="7772400" cy="1143000"/>
          </a:xfrm>
        </p:spPr>
        <p:txBody>
          <a:bodyPr/>
          <a:lstStyle/>
          <a:p>
            <a:r>
              <a:rPr lang="en-CA" dirty="0" smtClean="0">
                <a:latin typeface="Tahoma" pitchFamily="34" charset="0"/>
                <a:cs typeface="Tahoma" pitchFamily="34" charset="0"/>
              </a:rPr>
              <a:t>THE END</a:t>
            </a:r>
            <a:endParaRPr lang="en-GB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9750" y="3786425"/>
            <a:ext cx="8280400" cy="938719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 dirty="0">
                <a:latin typeface="Arial Narrow" pitchFamily="34" charset="0"/>
              </a:rPr>
              <a:t>Philip </a:t>
            </a:r>
            <a:r>
              <a:rPr lang="en-US" sz="1400" i="0" dirty="0" err="1">
                <a:latin typeface="Arial Narrow" pitchFamily="34" charset="0"/>
              </a:rPr>
              <a:t>Tagg</a:t>
            </a:r>
            <a:r>
              <a:rPr lang="en-US" sz="1400" i="0" dirty="0">
                <a:latin typeface="Arial Narrow" pitchFamily="34" charset="0"/>
              </a:rPr>
              <a:t>, </a:t>
            </a:r>
            <a:br>
              <a:rPr lang="en-US" sz="1400" i="0" dirty="0">
                <a:latin typeface="Arial Narrow" pitchFamily="34" charset="0"/>
              </a:rPr>
            </a:br>
            <a:r>
              <a:rPr lang="en-US" sz="1400" i="0" dirty="0" err="1" smtClean="0">
                <a:latin typeface="Arial Narrow" pitchFamily="34" charset="0"/>
              </a:rPr>
              <a:t>Huddersfield</a:t>
            </a:r>
            <a:r>
              <a:rPr lang="en-US" sz="1400" i="0" dirty="0" smtClean="0">
                <a:latin typeface="Arial Narrow" pitchFamily="34" charset="0"/>
              </a:rPr>
              <a:t>  2015-01-15</a:t>
            </a:r>
            <a:endParaRPr lang="en-US" sz="1600" i="0" dirty="0"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 i="0" dirty="0" smtClean="0">
                <a:latin typeface="Arial Narrow" pitchFamily="34" charset="0"/>
              </a:rPr>
              <a:t>www.tagg.org</a:t>
            </a:r>
            <a:endParaRPr lang="en-US" sz="1800" i="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3F135-1EAD-4B9C-8D08-F82964296F9D}" type="datetime1">
              <a:rPr lang="en-GB" smtClean="0"/>
              <a:pPr>
                <a:defRPr/>
              </a:pPr>
              <a:t>2015-01-15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04" y="6453336"/>
            <a:ext cx="1905000" cy="457200"/>
          </a:xfrm>
        </p:spPr>
        <p:txBody>
          <a:bodyPr/>
          <a:lstStyle/>
          <a:p>
            <a:pPr>
              <a:defRPr/>
            </a:pPr>
            <a:fld id="{C804026D-F264-4986-BBED-D778BB7EF4F5}" type="datetime1">
              <a:rPr lang="en-GB" smtClean="0"/>
              <a:pPr>
                <a:defRPr/>
              </a:pPr>
              <a:t>2015-01-15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64096"/>
          </a:xfrm>
        </p:spPr>
        <p:txBody>
          <a:bodyPr/>
          <a:lstStyle/>
          <a:p>
            <a:r>
              <a:rPr lang="en-US" dirty="0" smtClean="0"/>
              <a:t>IASPM </a:t>
            </a:r>
            <a:r>
              <a:rPr lang="en-US" dirty="0" smtClean="0"/>
              <a:t>(Naïve 2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10" name="Picture 9" descr="FrithHornShepKmprsOvrBsv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494465" cy="4829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57332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Simon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Frith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, David Horn, John Shepherd; chez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Tagg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i="0" dirty="0" err="1" smtClean="0">
                <a:latin typeface="Tahoma" pitchFamily="34" charset="0"/>
                <a:cs typeface="Tahoma" pitchFamily="34" charset="0"/>
              </a:rPr>
              <a:t>Göteborg</a:t>
            </a:r>
            <a:r>
              <a:rPr lang="en-US" sz="1600" i="0" dirty="0" smtClean="0">
                <a:latin typeface="Tahoma" pitchFamily="34" charset="0"/>
                <a:cs typeface="Tahoma" pitchFamily="34" charset="0"/>
              </a:rPr>
              <a:t>, 1983</a:t>
            </a:r>
            <a:r>
              <a:rPr lang="en-US" i="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i="0" dirty="0" err="1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5144"/>
            <a:ext cx="7772400" cy="609600"/>
          </a:xfrm>
        </p:spPr>
        <p:txBody>
          <a:bodyPr/>
          <a:lstStyle/>
          <a:p>
            <a:r>
              <a:rPr lang="en-US" sz="3200" dirty="0" smtClean="0"/>
              <a:t>IASPM  Statutes — </a:t>
            </a:r>
            <a:r>
              <a:rPr lang="en-US" sz="3200" dirty="0" smtClean="0"/>
              <a:t>§</a:t>
            </a:r>
            <a:r>
              <a:rPr lang="en-US" sz="3200" dirty="0" smtClean="0"/>
              <a:t>2</a:t>
            </a:r>
            <a:r>
              <a:rPr lang="en-US" sz="3200" dirty="0" smtClean="0"/>
              <a:t>: </a:t>
            </a:r>
            <a:r>
              <a:rPr lang="en-US" sz="3200" dirty="0" smtClean="0"/>
              <a:t>Aims: naïve?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177281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2.1 The aim of the Association is to provide an international, interdisciplinary and </a:t>
            </a:r>
            <a:r>
              <a:rPr lang="en-US" sz="2800" i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interprofessional</a:t>
            </a:r>
            <a:r>
              <a:rPr lang="en-US" sz="2800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organization for promoting the study of popular music. A guiding principle should be that a fair and balanced representation of different continents, nations, cultures and specializations be aimed at in the policy and activity of the Association.</a:t>
            </a:r>
            <a:endParaRPr lang="en-GB" sz="2800" i="0" dirty="0" err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115616" y="2636912"/>
            <a:ext cx="525658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83568" y="3068960"/>
            <a:ext cx="295232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220072" y="3933056"/>
            <a:ext cx="309634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39552" y="4365104"/>
            <a:ext cx="6696744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39552" y="4797152"/>
            <a:ext cx="6408712" cy="0"/>
          </a:xfrm>
          <a:prstGeom prst="line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427984" y="4797152"/>
            <a:ext cx="2520280" cy="0"/>
          </a:xfrm>
          <a:prstGeom prst="line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51520" y="260648"/>
            <a:ext cx="860221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Institutionalisation </a:t>
            </a:r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musical </a:t>
            </a:r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</a:t>
            </a:r>
            <a:r>
              <a:rPr lang="en-GB" sz="24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en-GB" sz="18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GB" sz="18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b="1" i="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(typical, c. 2000)</a:t>
            </a:r>
            <a:endParaRPr lang="en-GB" sz="1800" b="1" i="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56005" name="Group 5"/>
          <p:cNvGraphicFramePr>
            <a:graphicFrameLocks noGrp="1"/>
          </p:cNvGraphicFramePr>
          <p:nvPr/>
        </p:nvGraphicFramePr>
        <p:xfrm>
          <a:off x="684213" y="2986088"/>
          <a:ext cx="7775575" cy="3685223"/>
        </p:xfrm>
        <a:graphic>
          <a:graphicData uri="http://schemas.openxmlformats.org/drawingml/2006/table">
            <a:tbl>
              <a:tblPr/>
              <a:tblGrid>
                <a:gridCol w="3455987"/>
                <a:gridCol w="863600"/>
                <a:gridCol w="720725"/>
                <a:gridCol w="719138"/>
                <a:gridCol w="649287"/>
                <a:gridCol w="647700"/>
                <a:gridCol w="719138"/>
              </a:tblGrid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Conventional European musicology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Arial" charset="0"/>
                        </a:rPr>
                        <a:t>Ethnomusicology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sociology, cultural studies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music semiotics</a:t>
                      </a:r>
                      <a:endParaRPr kumimoji="0" lang="en-GB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047" name="Group 47"/>
          <p:cNvGraphicFramePr>
            <a:graphicFrameLocks noGrp="1"/>
          </p:cNvGraphicFramePr>
          <p:nvPr/>
        </p:nvGraphicFramePr>
        <p:xfrm>
          <a:off x="684213" y="2265363"/>
          <a:ext cx="7920234" cy="504825"/>
        </p:xfrm>
        <a:graphic>
          <a:graphicData uri="http://schemas.openxmlformats.org/drawingml/2006/table">
            <a:tbl>
              <a:tblPr/>
              <a:tblGrid>
                <a:gridCol w="3519992"/>
                <a:gridCol w="879594"/>
                <a:gridCol w="734073"/>
                <a:gridCol w="732456"/>
                <a:gridCol w="661312"/>
                <a:gridCol w="659695"/>
                <a:gridCol w="7331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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General approach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</a:t>
                      </a:r>
                      <a:r>
                        <a:rPr kumimoji="0" lang="en-C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endParaRPr kumimoji="0" lang="en-GB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Mus.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Soc.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65" name="Text Box 65"/>
          <p:cNvSpPr txBox="1">
            <a:spLocks noChangeArrowheads="1"/>
          </p:cNvSpPr>
          <p:nvPr/>
        </p:nvSpPr>
        <p:spPr bwMode="auto">
          <a:xfrm>
            <a:off x="4139952" y="1766888"/>
            <a:ext cx="287997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400" b="1" dirty="0" err="1" smtClean="0">
                <a:solidFill>
                  <a:srgbClr val="00B0F0"/>
                </a:solidFill>
                <a:latin typeface="Old English Text MT" pitchFamily="66" charset="0"/>
              </a:rPr>
              <a:t>Euroclass</a:t>
            </a:r>
            <a:r>
              <a:rPr lang="en-CA" sz="2400" b="1" dirty="0" smtClean="0">
                <a:solidFill>
                  <a:srgbClr val="00B0F0"/>
                </a:solidFill>
                <a:latin typeface="Old English Text MT" pitchFamily="66" charset="0"/>
              </a:rPr>
              <a:t>.</a:t>
            </a:r>
            <a:r>
              <a:rPr lang="en-CA" sz="1800" dirty="0" smtClean="0"/>
              <a:t>        </a:t>
            </a:r>
            <a:r>
              <a:rPr lang="en-CA" sz="2400" b="1" i="0" dirty="0" smtClean="0">
                <a:solidFill>
                  <a:srgbClr val="FF0000"/>
                </a:solidFill>
                <a:latin typeface="Keypunch" pitchFamily="2" charset="0"/>
                <a:cs typeface="Tahoma" pitchFamily="34" charset="0"/>
              </a:rPr>
              <a:t>other</a:t>
            </a:r>
            <a:r>
              <a:rPr lang="en-CA" sz="1800" dirty="0" smtClean="0">
                <a:latin typeface="Keypunch" pitchFamily="2" charset="0"/>
              </a:rPr>
              <a:t>     </a:t>
            </a:r>
            <a:endParaRPr lang="en-GB" sz="1800" dirty="0">
              <a:latin typeface="Keypunch" pitchFamily="2" charset="0"/>
            </a:endParaRPr>
          </a:p>
        </p:txBody>
      </p:sp>
      <p:sp>
        <p:nvSpPr>
          <p:cNvPr id="256066" name="AutoShape 66"/>
          <p:cNvSpPr>
            <a:spLocks noChangeArrowheads="1"/>
          </p:cNvSpPr>
          <p:nvPr/>
        </p:nvSpPr>
        <p:spPr bwMode="auto">
          <a:xfrm>
            <a:off x="4284663" y="3128963"/>
            <a:ext cx="574675" cy="504825"/>
          </a:xfrm>
          <a:prstGeom prst="star5">
            <a:avLst/>
          </a:prstGeom>
          <a:solidFill>
            <a:srgbClr val="6699FF"/>
          </a:solidFill>
          <a:ln w="1905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67" name="Text Box 67"/>
          <p:cNvSpPr txBox="1">
            <a:spLocks noChangeArrowheads="1"/>
          </p:cNvSpPr>
          <p:nvPr/>
        </p:nvSpPr>
        <p:spPr bwMode="auto">
          <a:xfrm>
            <a:off x="4284663" y="1262063"/>
            <a:ext cx="280761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800" i="0" dirty="0">
                <a:latin typeface="Tahoma" pitchFamily="34" charset="0"/>
                <a:cs typeface="Tahoma" pitchFamily="34" charset="0"/>
              </a:rPr>
              <a:t>Western music cultures</a:t>
            </a:r>
            <a:endParaRPr lang="en-GB" sz="1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68" name="AutoShape 68"/>
          <p:cNvSpPr>
            <a:spLocks noChangeArrowheads="1"/>
          </p:cNvSpPr>
          <p:nvPr/>
        </p:nvSpPr>
        <p:spPr bwMode="auto">
          <a:xfrm>
            <a:off x="5219700" y="3273425"/>
            <a:ext cx="288925" cy="288925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69" name="AutoShape 69"/>
          <p:cNvSpPr>
            <a:spLocks noChangeArrowheads="1"/>
          </p:cNvSpPr>
          <p:nvPr/>
        </p:nvSpPr>
        <p:spPr bwMode="auto">
          <a:xfrm>
            <a:off x="7092950" y="3849688"/>
            <a:ext cx="649288" cy="647700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99FF99"/>
              </a:solidFill>
            </a:endParaRPr>
          </a:p>
        </p:txBody>
      </p:sp>
      <p:sp>
        <p:nvSpPr>
          <p:cNvPr id="256070" name="AutoShape 70"/>
          <p:cNvSpPr>
            <a:spLocks noChangeArrowheads="1"/>
          </p:cNvSpPr>
          <p:nvPr/>
        </p:nvSpPr>
        <p:spPr bwMode="auto">
          <a:xfrm>
            <a:off x="7810500" y="3849688"/>
            <a:ext cx="649288" cy="647700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99FF99"/>
              </a:solidFill>
            </a:endParaRPr>
          </a:p>
        </p:txBody>
      </p:sp>
      <p:sp>
        <p:nvSpPr>
          <p:cNvPr id="256071" name="AutoShape 71"/>
          <p:cNvSpPr>
            <a:spLocks noChangeArrowheads="1"/>
          </p:cNvSpPr>
          <p:nvPr/>
        </p:nvSpPr>
        <p:spPr bwMode="auto">
          <a:xfrm>
            <a:off x="6659563" y="4137025"/>
            <a:ext cx="217487" cy="217488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2" name="AutoShape 72"/>
          <p:cNvSpPr>
            <a:spLocks noChangeArrowheads="1"/>
          </p:cNvSpPr>
          <p:nvPr/>
        </p:nvSpPr>
        <p:spPr bwMode="auto">
          <a:xfrm>
            <a:off x="5940425" y="4137025"/>
            <a:ext cx="217488" cy="217488"/>
          </a:xfrm>
          <a:prstGeom prst="star5">
            <a:avLst/>
          </a:prstGeom>
          <a:solidFill>
            <a:srgbClr val="99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3" name="AutoShape 73"/>
          <p:cNvSpPr>
            <a:spLocks noChangeArrowheads="1"/>
          </p:cNvSpPr>
          <p:nvPr/>
        </p:nvSpPr>
        <p:spPr bwMode="auto">
          <a:xfrm>
            <a:off x="6372225" y="4713288"/>
            <a:ext cx="720725" cy="719137"/>
          </a:xfrm>
          <a:prstGeom prst="star5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4" name="AutoShape 74"/>
          <p:cNvSpPr>
            <a:spLocks noChangeArrowheads="1"/>
          </p:cNvSpPr>
          <p:nvPr/>
        </p:nvSpPr>
        <p:spPr bwMode="auto">
          <a:xfrm>
            <a:off x="5219700" y="4929188"/>
            <a:ext cx="288925" cy="288925"/>
          </a:xfrm>
          <a:prstGeom prst="star5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5" name="AutoShape 75"/>
          <p:cNvSpPr>
            <a:spLocks noChangeArrowheads="1"/>
          </p:cNvSpPr>
          <p:nvPr/>
        </p:nvSpPr>
        <p:spPr bwMode="auto">
          <a:xfrm>
            <a:off x="4211638" y="5794375"/>
            <a:ext cx="647700" cy="64928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6" name="Text Box 76"/>
          <p:cNvSpPr txBox="1">
            <a:spLocks noChangeArrowheads="1"/>
          </p:cNvSpPr>
          <p:nvPr/>
        </p:nvSpPr>
        <p:spPr bwMode="auto">
          <a:xfrm>
            <a:off x="1185863" y="1484313"/>
            <a:ext cx="28813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000" i="0" dirty="0">
                <a:latin typeface="Tahoma" pitchFamily="34" charset="0"/>
                <a:cs typeface="Tahoma" pitchFamily="34" charset="0"/>
              </a:rPr>
              <a:t>Objects of study</a:t>
            </a:r>
            <a:r>
              <a:rPr lang="en-CA" sz="2400" i="0" dirty="0">
                <a:latin typeface="Tahoma" pitchFamily="34" charset="0"/>
                <a:cs typeface="Tahoma" pitchFamily="34" charset="0"/>
              </a:rPr>
              <a:t>  </a:t>
            </a:r>
            <a:r>
              <a:rPr lang="en-CA" sz="2400" i="0" dirty="0">
                <a:latin typeface="Century Schoolbook" pitchFamily="18" charset="0"/>
                <a:sym typeface="Symbol" pitchFamily="18" charset="2"/>
              </a:rPr>
              <a:t></a:t>
            </a:r>
          </a:p>
        </p:txBody>
      </p:sp>
      <p:sp>
        <p:nvSpPr>
          <p:cNvPr id="256077" name="Text Box 77"/>
          <p:cNvSpPr txBox="1">
            <a:spLocks noChangeArrowheads="1"/>
          </p:cNvSpPr>
          <p:nvPr/>
        </p:nvSpPr>
        <p:spPr bwMode="auto">
          <a:xfrm>
            <a:off x="7092950" y="1004535"/>
            <a:ext cx="151149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 b="1" dirty="0" smtClean="0">
                <a:solidFill>
                  <a:srgbClr val="82F69E"/>
                </a:solidFill>
                <a:latin typeface="Monotype Corsiva" pitchFamily="66" charset="0"/>
              </a:rPr>
              <a:t/>
            </a:r>
            <a:br>
              <a:rPr lang="en-CA" sz="2400" b="1" dirty="0" smtClean="0">
                <a:solidFill>
                  <a:srgbClr val="82F69E"/>
                </a:solidFill>
                <a:latin typeface="Monotype Corsiva" pitchFamily="66" charset="0"/>
              </a:rPr>
            </a:br>
            <a:r>
              <a:rPr lang="en-CA" sz="1800" b="1" dirty="0" smtClean="0">
                <a:solidFill>
                  <a:srgbClr val="82F69E"/>
                </a:solidFill>
                <a:latin typeface="AmericanUncD" pitchFamily="2" charset="0"/>
              </a:rPr>
              <a:t>‘</a:t>
            </a:r>
            <a:r>
              <a:rPr lang="en-CA" sz="1800" b="1" dirty="0">
                <a:solidFill>
                  <a:srgbClr val="82F69E"/>
                </a:solidFill>
                <a:latin typeface="AmericanUncD" pitchFamily="2" charset="0"/>
              </a:rPr>
              <a:t>Foreign’, ‘exotic</a:t>
            </a:r>
            <a:r>
              <a:rPr lang="en-CA" sz="1800" b="1" dirty="0" smtClean="0">
                <a:solidFill>
                  <a:srgbClr val="82F69E"/>
                </a:solidFill>
                <a:latin typeface="AmericanUncD" pitchFamily="2" charset="0"/>
              </a:rPr>
              <a:t>’</a:t>
            </a:r>
            <a:endParaRPr lang="en-GB" sz="1800" b="1" dirty="0">
              <a:solidFill>
                <a:srgbClr val="82F69E"/>
              </a:solidFill>
              <a:latin typeface="AmericanUncD" pitchFamily="2" charset="0"/>
            </a:endParaRPr>
          </a:p>
        </p:txBody>
      </p:sp>
      <p:sp>
        <p:nvSpPr>
          <p:cNvPr id="256078" name="AutoShape 78"/>
          <p:cNvSpPr>
            <a:spLocks noChangeArrowheads="1"/>
          </p:cNvSpPr>
          <p:nvPr/>
        </p:nvSpPr>
        <p:spPr bwMode="auto">
          <a:xfrm>
            <a:off x="7235825" y="6010275"/>
            <a:ext cx="287338" cy="2873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79" name="AutoShape 79"/>
          <p:cNvSpPr>
            <a:spLocks noChangeArrowheads="1"/>
          </p:cNvSpPr>
          <p:nvPr/>
        </p:nvSpPr>
        <p:spPr bwMode="auto">
          <a:xfrm>
            <a:off x="7956550" y="6021388"/>
            <a:ext cx="287338" cy="287337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0" name="AutoShape 80"/>
          <p:cNvSpPr>
            <a:spLocks noChangeArrowheads="1"/>
          </p:cNvSpPr>
          <p:nvPr/>
        </p:nvSpPr>
        <p:spPr bwMode="auto">
          <a:xfrm>
            <a:off x="6011863" y="6081713"/>
            <a:ext cx="144462" cy="1444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1" name="AutoShape 81"/>
          <p:cNvSpPr>
            <a:spLocks noChangeArrowheads="1"/>
          </p:cNvSpPr>
          <p:nvPr/>
        </p:nvSpPr>
        <p:spPr bwMode="auto">
          <a:xfrm>
            <a:off x="6659563" y="6081713"/>
            <a:ext cx="144462" cy="1444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2" name="AutoShape 82"/>
          <p:cNvSpPr>
            <a:spLocks noChangeArrowheads="1"/>
          </p:cNvSpPr>
          <p:nvPr/>
        </p:nvSpPr>
        <p:spPr bwMode="auto">
          <a:xfrm>
            <a:off x="5292725" y="6081713"/>
            <a:ext cx="142875" cy="155575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6083" name="Rectangle 83"/>
          <p:cNvSpPr>
            <a:spLocks noChangeArrowheads="1"/>
          </p:cNvSpPr>
          <p:nvPr/>
        </p:nvSpPr>
        <p:spPr bwMode="auto">
          <a:xfrm>
            <a:off x="684213" y="981075"/>
            <a:ext cx="7992243" cy="1223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4" name="Line 84"/>
          <p:cNvSpPr>
            <a:spLocks noChangeShapeType="1"/>
          </p:cNvSpPr>
          <p:nvPr/>
        </p:nvSpPr>
        <p:spPr bwMode="auto">
          <a:xfrm>
            <a:off x="7092950" y="981075"/>
            <a:ext cx="0" cy="568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5" name="Line 85"/>
          <p:cNvSpPr>
            <a:spLocks noChangeShapeType="1"/>
          </p:cNvSpPr>
          <p:nvPr/>
        </p:nvSpPr>
        <p:spPr bwMode="auto">
          <a:xfrm flipV="1">
            <a:off x="4140200" y="1052513"/>
            <a:ext cx="0" cy="561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6" name="Line 86"/>
          <p:cNvSpPr>
            <a:spLocks noChangeShapeType="1"/>
          </p:cNvSpPr>
          <p:nvPr/>
        </p:nvSpPr>
        <p:spPr bwMode="auto">
          <a:xfrm>
            <a:off x="4140200" y="1773238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7" name="Line 87"/>
          <p:cNvSpPr>
            <a:spLocks noChangeShapeType="1"/>
          </p:cNvSpPr>
          <p:nvPr/>
        </p:nvSpPr>
        <p:spPr bwMode="auto">
          <a:xfrm flipV="1">
            <a:off x="5724525" y="1773238"/>
            <a:ext cx="0" cy="4895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88" name="Line 88"/>
          <p:cNvSpPr>
            <a:spLocks noChangeShapeType="1"/>
          </p:cNvSpPr>
          <p:nvPr/>
        </p:nvSpPr>
        <p:spPr bwMode="auto">
          <a:xfrm>
            <a:off x="7235825" y="3789363"/>
            <a:ext cx="1152525" cy="0"/>
          </a:xfrm>
          <a:prstGeom prst="line">
            <a:avLst/>
          </a:prstGeom>
          <a:noFill/>
          <a:ln w="76200">
            <a:solidFill>
              <a:srgbClr val="99FF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89" name="Line 89"/>
          <p:cNvSpPr>
            <a:spLocks noChangeShapeType="1"/>
          </p:cNvSpPr>
          <p:nvPr/>
        </p:nvSpPr>
        <p:spPr bwMode="auto">
          <a:xfrm>
            <a:off x="5795963" y="4005263"/>
            <a:ext cx="1152525" cy="0"/>
          </a:xfrm>
          <a:prstGeom prst="line">
            <a:avLst/>
          </a:prstGeom>
          <a:noFill/>
          <a:ln w="12700">
            <a:solidFill>
              <a:srgbClr val="99FF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0" name="Line 90"/>
          <p:cNvSpPr>
            <a:spLocks noChangeShapeType="1"/>
          </p:cNvSpPr>
          <p:nvPr/>
        </p:nvSpPr>
        <p:spPr bwMode="auto">
          <a:xfrm>
            <a:off x="7451725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1" name="Line 91"/>
          <p:cNvSpPr>
            <a:spLocks noChangeShapeType="1"/>
          </p:cNvSpPr>
          <p:nvPr/>
        </p:nvSpPr>
        <p:spPr bwMode="auto">
          <a:xfrm>
            <a:off x="6011863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2" name="Line 92"/>
          <p:cNvSpPr>
            <a:spLocks noChangeShapeType="1"/>
          </p:cNvSpPr>
          <p:nvPr/>
        </p:nvSpPr>
        <p:spPr bwMode="auto">
          <a:xfrm>
            <a:off x="4643438" y="5805488"/>
            <a:ext cx="720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3" name="Line 93"/>
          <p:cNvSpPr>
            <a:spLocks noChangeShapeType="1"/>
          </p:cNvSpPr>
          <p:nvPr/>
        </p:nvSpPr>
        <p:spPr bwMode="auto">
          <a:xfrm>
            <a:off x="4643438" y="3141663"/>
            <a:ext cx="720725" cy="0"/>
          </a:xfrm>
          <a:prstGeom prst="line">
            <a:avLst/>
          </a:prstGeom>
          <a:noFill/>
          <a:ln w="19050">
            <a:solidFill>
              <a:srgbClr val="99CC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094" name="Line 94"/>
          <p:cNvSpPr>
            <a:spLocks noChangeShapeType="1"/>
          </p:cNvSpPr>
          <p:nvPr/>
        </p:nvSpPr>
        <p:spPr bwMode="auto">
          <a:xfrm>
            <a:off x="4140200" y="981075"/>
            <a:ext cx="0" cy="79216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5" name="Line 95"/>
          <p:cNvSpPr>
            <a:spLocks noChangeShapeType="1"/>
          </p:cNvSpPr>
          <p:nvPr/>
        </p:nvSpPr>
        <p:spPr bwMode="auto">
          <a:xfrm>
            <a:off x="4140200" y="981075"/>
            <a:ext cx="295275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6" name="Line 96"/>
          <p:cNvSpPr>
            <a:spLocks noChangeShapeType="1"/>
          </p:cNvSpPr>
          <p:nvPr/>
        </p:nvSpPr>
        <p:spPr bwMode="auto">
          <a:xfrm flipH="1">
            <a:off x="4140200" y="1773238"/>
            <a:ext cx="15843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7" name="Line 97"/>
          <p:cNvSpPr>
            <a:spLocks noChangeShapeType="1"/>
          </p:cNvSpPr>
          <p:nvPr/>
        </p:nvSpPr>
        <p:spPr bwMode="auto">
          <a:xfrm>
            <a:off x="5724525" y="1773238"/>
            <a:ext cx="0" cy="48958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8" name="Line 98"/>
          <p:cNvSpPr>
            <a:spLocks noChangeShapeType="1"/>
          </p:cNvSpPr>
          <p:nvPr/>
        </p:nvSpPr>
        <p:spPr bwMode="auto">
          <a:xfrm>
            <a:off x="5724525" y="6669088"/>
            <a:ext cx="136842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099" name="Line 99"/>
          <p:cNvSpPr>
            <a:spLocks noChangeShapeType="1"/>
          </p:cNvSpPr>
          <p:nvPr/>
        </p:nvSpPr>
        <p:spPr bwMode="auto">
          <a:xfrm>
            <a:off x="7092950" y="981075"/>
            <a:ext cx="0" cy="5688013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>
          <a:xfrm>
            <a:off x="685800" y="44624"/>
            <a:ext cx="1905000" cy="457200"/>
          </a:xfrm>
        </p:spPr>
        <p:txBody>
          <a:bodyPr/>
          <a:lstStyle/>
          <a:p>
            <a:pPr>
              <a:defRPr/>
            </a:pPr>
            <a:fld id="{CAF44EC0-0ABB-4C5B-AF18-00C27CAC16D1}" type="datetime1">
              <a:rPr lang="en-GB" sz="1050" smtClean="0"/>
              <a:pPr>
                <a:defRPr/>
              </a:pPr>
              <a:t>2015-01-15</a:t>
            </a:fld>
            <a:endParaRPr lang="en-US" sz="105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553200" y="44624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z="1050" smtClean="0"/>
              <a:pPr>
                <a:defRPr/>
              </a:pPr>
              <a:t>6</a:t>
            </a:fld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5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25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  <p:bldP spid="256065" grpId="0"/>
      <p:bldP spid="256067" grpId="0"/>
      <p:bldP spid="256077" grpId="0"/>
      <p:bldP spid="256083" grpId="0" animBg="1"/>
      <p:bldP spid="256084" grpId="0" animBg="1"/>
      <p:bldP spid="256085" grpId="0" animBg="1"/>
      <p:bldP spid="256085" grpId="1" animBg="1"/>
      <p:bldP spid="256086" grpId="0" animBg="1"/>
      <p:bldP spid="256087" grpId="0" animBg="1"/>
      <p:bldP spid="256088" grpId="0" animBg="1"/>
      <p:bldP spid="256089" grpId="0" animBg="1"/>
      <p:bldP spid="256089" grpId="1" animBg="1"/>
      <p:bldP spid="256090" grpId="0" animBg="1"/>
      <p:bldP spid="256091" grpId="0" animBg="1"/>
      <p:bldP spid="256092" grpId="0" animBg="1"/>
      <p:bldP spid="256093" grpId="0" animBg="1"/>
      <p:bldP spid="256094" grpId="0" animBg="1"/>
      <p:bldP spid="256095" grpId="0" animBg="1"/>
      <p:bldP spid="256096" grpId="0" animBg="1"/>
      <p:bldP spid="256097" grpId="0" animBg="1"/>
      <p:bldP spid="256098" grpId="0" animBg="1"/>
      <p:bldP spid="2560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62664" cy="1066800"/>
          </a:xfrm>
        </p:spPr>
        <p:txBody>
          <a:bodyPr/>
          <a:lstStyle/>
          <a:p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Institutionalisation of </a:t>
            </a:r>
            <a:b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musical knowledge (2)</a:t>
            </a:r>
            <a:endParaRPr lang="en-GB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1905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>
              <a:buFontTx/>
              <a:buAutoNum type="arabicPeriod"/>
            </a:pPr>
            <a:r>
              <a:rPr lang="en-GB" sz="2400" i="0">
                <a:latin typeface="Verdana" pitchFamily="34" charset="0"/>
              </a:rPr>
              <a:t>Music as knowledge (knowledge </a:t>
            </a:r>
            <a:r>
              <a:rPr lang="en-GB" sz="2400" b="1">
                <a:latin typeface="Verdana" pitchFamily="34" charset="0"/>
              </a:rPr>
              <a:t>in</a:t>
            </a:r>
            <a:r>
              <a:rPr lang="en-GB" sz="2400" i="0">
                <a:latin typeface="Verdana" pitchFamily="34" charset="0"/>
              </a:rPr>
              <a:t> music)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2400" y="3352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i="0" dirty="0">
                <a:latin typeface="Verdana" pitchFamily="34" charset="0"/>
              </a:rPr>
              <a:t>2. </a:t>
            </a:r>
            <a:r>
              <a:rPr lang="en-GB" sz="2400" i="0" dirty="0" err="1">
                <a:latin typeface="Verdana" pitchFamily="34" charset="0"/>
              </a:rPr>
              <a:t>Metamusical</a:t>
            </a:r>
            <a:r>
              <a:rPr lang="en-GB" sz="2400" i="0" dirty="0">
                <a:latin typeface="Verdana" pitchFamily="34" charset="0"/>
              </a:rPr>
              <a:t> knowledge (</a:t>
            </a:r>
            <a:r>
              <a:rPr lang="en-GB" sz="2400" b="1" dirty="0">
                <a:latin typeface="Verdana" pitchFamily="34" charset="0"/>
              </a:rPr>
              <a:t>about</a:t>
            </a:r>
            <a:r>
              <a:rPr lang="en-GB" sz="2400" i="0" dirty="0">
                <a:latin typeface="Verdana" pitchFamily="34" charset="0"/>
              </a:rPr>
              <a:t> music)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  <p:bldP spid="410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1. Music </a:t>
            </a:r>
            <a:r>
              <a:rPr lang="en-GB" sz="2800" b="1" u="sng">
                <a:solidFill>
                  <a:schemeClr val="tx2"/>
                </a:solidFill>
                <a:latin typeface="Verdana" pitchFamily="34" charset="0"/>
              </a:rPr>
              <a:t>as</a:t>
            </a:r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 knowledge 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(knowledge </a:t>
            </a:r>
            <a:r>
              <a:rPr lang="en-GB" sz="2400" b="1" u="sng">
                <a:solidFill>
                  <a:schemeClr val="tx2"/>
                </a:solidFill>
                <a:latin typeface="Verdana" pitchFamily="34" charset="0"/>
              </a:rPr>
              <a:t>in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 music)</a:t>
            </a:r>
            <a:endParaRPr lang="en-GB" sz="2400" i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14400" y="838200"/>
            <a:ext cx="725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CCFFFF"/>
                </a:solidFill>
                <a:latin typeface="Verdana" pitchFamily="34" charset="0"/>
              </a:rPr>
              <a:t>1a. </a:t>
            </a:r>
            <a:r>
              <a:rPr lang="en-US" sz="2400" b="1" i="0" dirty="0" err="1">
                <a:solidFill>
                  <a:srgbClr val="CCFFFF"/>
                </a:solidFill>
                <a:latin typeface="Verdana" pitchFamily="34" charset="0"/>
              </a:rPr>
              <a:t>Poïetic</a:t>
            </a:r>
            <a:r>
              <a:rPr lang="en-US" sz="2400" b="1" i="0" dirty="0">
                <a:solidFill>
                  <a:srgbClr val="CCFFFF"/>
                </a:solidFill>
                <a:latin typeface="Verdana" pitchFamily="34" charset="0"/>
              </a:rPr>
              <a:t> competence </a:t>
            </a:r>
            <a:r>
              <a:rPr lang="en-US" sz="2400" i="0" dirty="0">
                <a:solidFill>
                  <a:srgbClr val="CCFFFF"/>
                </a:solidFill>
                <a:latin typeface="Verdana" pitchFamily="34" charset="0"/>
              </a:rPr>
              <a:t>(construction)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600200" y="13716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creating, originating, producing, composing, arranging, performing, etc.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00200" y="23622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conservatories, </a:t>
            </a:r>
            <a:br>
              <a:rPr lang="en-US" sz="2400" i="0">
                <a:latin typeface="Verdana" pitchFamily="34" charset="0"/>
              </a:rPr>
            </a:br>
            <a:r>
              <a:rPr lang="en-US" sz="2400" i="0">
                <a:latin typeface="Verdana" pitchFamily="34" charset="0"/>
              </a:rPr>
              <a:t>colleges of music, etc.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14400" y="3505200"/>
            <a:ext cx="754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CCFFFF"/>
                </a:solidFill>
                <a:latin typeface="Verdana" pitchFamily="34" charset="0"/>
              </a:rPr>
              <a:t>1b. </a:t>
            </a:r>
            <a:r>
              <a:rPr lang="en-US" sz="2400" b="1" i="0" dirty="0" err="1">
                <a:solidFill>
                  <a:srgbClr val="CCFFFF"/>
                </a:solidFill>
                <a:latin typeface="Verdana" pitchFamily="34" charset="0"/>
              </a:rPr>
              <a:t>Aesthesic</a:t>
            </a:r>
            <a:r>
              <a:rPr lang="en-US" sz="2400" b="1" i="0" dirty="0">
                <a:solidFill>
                  <a:srgbClr val="CCFFFF"/>
                </a:solidFill>
                <a:latin typeface="Verdana" pitchFamily="34" charset="0"/>
              </a:rPr>
              <a:t> competence </a:t>
            </a:r>
            <a:r>
              <a:rPr lang="en-US" sz="2400" i="0" dirty="0">
                <a:solidFill>
                  <a:srgbClr val="CCFFFF"/>
                </a:solidFill>
                <a:latin typeface="Verdana" pitchFamily="34" charset="0"/>
              </a:rPr>
              <a:t>(perception)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00200" y="3978275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recalling &amp; recognising musical sounds, distinguishing between them and between their culturally specific connotations and functions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600200" y="55784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……?</a:t>
            </a: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981200" y="76200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2. Metamusical knowledge </a:t>
            </a:r>
            <a:br>
              <a:rPr lang="en-GB" sz="2800" b="1" i="0">
                <a:solidFill>
                  <a:schemeClr val="tx2"/>
                </a:solidFill>
                <a:latin typeface="Verdana" pitchFamily="34" charset="0"/>
              </a:rPr>
            </a:br>
            <a:r>
              <a:rPr lang="en-GB" sz="2800" b="1" i="0">
                <a:solidFill>
                  <a:schemeClr val="tx2"/>
                </a:solidFill>
                <a:latin typeface="Verdana" pitchFamily="34" charset="0"/>
              </a:rPr>
              <a:t>    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(knowledge </a:t>
            </a:r>
            <a:r>
              <a:rPr lang="en-GB" sz="2400" b="1" u="sng">
                <a:solidFill>
                  <a:schemeClr val="tx2"/>
                </a:solidFill>
                <a:latin typeface="Verdana" pitchFamily="34" charset="0"/>
              </a:rPr>
              <a:t>about</a:t>
            </a:r>
            <a:r>
              <a:rPr lang="en-GB" sz="2400" b="1" i="0">
                <a:solidFill>
                  <a:schemeClr val="tx2"/>
                </a:solidFill>
                <a:latin typeface="Verdana" pitchFamily="34" charset="0"/>
              </a:rPr>
              <a:t> music)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10588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CCFFFF"/>
                </a:solidFill>
                <a:latin typeface="Verdana" pitchFamily="34" charset="0"/>
              </a:rPr>
              <a:t>2a. Metatextual discourse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43000" y="1516063"/>
            <a:ext cx="723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‘music theory’, conventional  music analysis, identification and naming elements and patterns of musical structure, etc.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43000" y="2751138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departments of music(ology), colleges of music, etc.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35734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CCFFFF"/>
                </a:solidFill>
                <a:latin typeface="Verdana" pitchFamily="34" charset="0"/>
              </a:rPr>
              <a:t>2b. Metacontextual discourse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19200" y="4030663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involves</a:t>
            </a:r>
            <a:r>
              <a:rPr lang="en-US" sz="2400" i="0">
                <a:latin typeface="Verdana" pitchFamily="34" charset="0"/>
              </a:rPr>
              <a:t>: explaining how musical practices relate to culture and society, incl. approaches from semiotics, acoustics, business studies, sociology, anthropology, etc.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43000" y="5646738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FFFF"/>
                </a:solidFill>
                <a:latin typeface="Verdana" pitchFamily="34" charset="0"/>
              </a:rPr>
              <a:t>institutionalised in</a:t>
            </a:r>
            <a:r>
              <a:rPr lang="en-US" sz="2400" i="0">
                <a:latin typeface="Verdana" pitchFamily="34" charset="0"/>
              </a:rPr>
              <a:t>: departments of social science; literature, media, cultural studies.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0" y="6486525"/>
            <a:ext cx="609600" cy="36512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0">
                <a:latin typeface="Arial Narrow" pitchFamily="34" charset="0"/>
              </a:rPr>
              <a:t>P Tagg IbAm08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4D4D4D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err="1" smtClean="0"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4D4D4D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Files\Microsoft\Office97\Templates\Blank Presentation.pot</Template>
  <TotalTime>18365</TotalTime>
  <Words>1701</Words>
  <Application>Microsoft Office PowerPoint</Application>
  <PresentationFormat>On-screen Show (4:3)</PresentationFormat>
  <Paragraphs>306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Title</vt:lpstr>
      <vt:lpstr>General overview</vt:lpstr>
      <vt:lpstr>IASPM (Naïve 1)</vt:lpstr>
      <vt:lpstr>IASPM (Naïve 2)</vt:lpstr>
      <vt:lpstr>IASPM  Statutes — §2: Aims: naïve?</vt:lpstr>
      <vt:lpstr>Slide 6</vt:lpstr>
      <vt:lpstr>Institutionalisation of  musical knowledge (2)</vt:lpstr>
      <vt:lpstr>Slide 8</vt:lpstr>
      <vt:lpstr>Slide 9</vt:lpstr>
      <vt:lpstr>The Popular Music Studies Establishment</vt:lpstr>
      <vt:lpstr>Popular Music Studies and epistemic problems caused by institutionalisation </vt:lpstr>
      <vt:lpstr>General overview</vt:lpstr>
      <vt:lpstr>Euroclassical establishment</vt:lpstr>
      <vt:lpstr>Euroclassical establishment. Basic problem 1: scribal/oral, notation/recording</vt:lpstr>
      <vt:lpstr>Slide 15</vt:lpstr>
      <vt:lpstr>Sets and subsets (‘music’ / ‘popular music’) </vt:lpstr>
      <vt:lpstr>Euroclassical establishment, basic problem 3: inadequate  structural (esp. tonal) terminology</vt:lpstr>
      <vt:lpstr>General overview</vt:lpstr>
      <vt:lpstr>Slide 19</vt:lpstr>
      <vt:lpstr>2. Tonal terminology: examples of reform</vt:lpstr>
      <vt:lpstr>Slide 21</vt:lpstr>
      <vt:lpstr>Slide 22</vt:lpstr>
      <vt:lpstr>“We complacently assume that the conscious makes sense and that the unconscious is nonsense”¹</vt:lpstr>
      <vt:lpstr>Semiotic Theory &amp; Method: OVERVIEW</vt:lpstr>
      <vt:lpstr>Slide 25</vt:lpstr>
      <vt:lpstr>Denotation and connotation</vt:lpstr>
      <vt:lpstr>Connotation &amp; ‘polysemy’ : 2 quotes</vt:lpstr>
      <vt:lpstr>Connotation: smoke alarm sound = danger! multilevel semiosis (3 causal indices, 1 connotation)</vt:lpstr>
      <vt:lpstr>Slide 29</vt:lpstr>
      <vt:lpstr>Slide 30</vt:lpstr>
      <vt:lpstr>Slide 31</vt:lpstr>
      <vt:lpstr>Slide 32</vt:lpstr>
      <vt:lpstr>THE END</vt:lpstr>
    </vt:vector>
  </TitlesOfParts>
  <Company>World Communism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Institutionalisation of Popular Music Studies:  Progress or Falsification?</dc:title>
  <dc:creator>Fidel Marx Lenin</dc:creator>
  <cp:lastModifiedBy> </cp:lastModifiedBy>
  <cp:revision>1689</cp:revision>
  <dcterms:created xsi:type="dcterms:W3CDTF">2003-02-24T17:07:44Z</dcterms:created>
  <dcterms:modified xsi:type="dcterms:W3CDTF">2015-01-15T13:41:35Z</dcterms:modified>
</cp:coreProperties>
</file>