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2"/>
  </p:notesMasterIdLst>
  <p:sldIdLst>
    <p:sldId id="256" r:id="rId2"/>
    <p:sldId id="435" r:id="rId3"/>
    <p:sldId id="553" r:id="rId4"/>
    <p:sldId id="556" r:id="rId5"/>
    <p:sldId id="498" r:id="rId6"/>
    <p:sldId id="436" r:id="rId7"/>
    <p:sldId id="570" r:id="rId8"/>
    <p:sldId id="441" r:id="rId9"/>
    <p:sldId id="529" r:id="rId10"/>
    <p:sldId id="571" r:id="rId11"/>
    <p:sldId id="517" r:id="rId12"/>
    <p:sldId id="518" r:id="rId13"/>
    <p:sldId id="519" r:id="rId14"/>
    <p:sldId id="525" r:id="rId15"/>
    <p:sldId id="469" r:id="rId16"/>
    <p:sldId id="470" r:id="rId17"/>
    <p:sldId id="572" r:id="rId18"/>
    <p:sldId id="495" r:id="rId19"/>
    <p:sldId id="496" r:id="rId20"/>
    <p:sldId id="497" r:id="rId21"/>
    <p:sldId id="573" r:id="rId22"/>
    <p:sldId id="442" r:id="rId23"/>
    <p:sldId id="559" r:id="rId24"/>
    <p:sldId id="557" r:id="rId25"/>
    <p:sldId id="560" r:id="rId26"/>
    <p:sldId id="561" r:id="rId27"/>
    <p:sldId id="562" r:id="rId28"/>
    <p:sldId id="563" r:id="rId29"/>
    <p:sldId id="454" r:id="rId30"/>
    <p:sldId id="558" r:id="rId31"/>
    <p:sldId id="574" r:id="rId32"/>
    <p:sldId id="513" r:id="rId33"/>
    <p:sldId id="565" r:id="rId34"/>
    <p:sldId id="566" r:id="rId35"/>
    <p:sldId id="567" r:id="rId36"/>
    <p:sldId id="569" r:id="rId37"/>
    <p:sldId id="521" r:id="rId38"/>
    <p:sldId id="515" r:id="rId39"/>
    <p:sldId id="502" r:id="rId40"/>
    <p:sldId id="503" r:id="rId41"/>
    <p:sldId id="516" r:id="rId42"/>
    <p:sldId id="520" r:id="rId43"/>
    <p:sldId id="522" r:id="rId44"/>
    <p:sldId id="523" r:id="rId45"/>
    <p:sldId id="504" r:id="rId46"/>
    <p:sldId id="575" r:id="rId47"/>
    <p:sldId id="581" r:id="rId48"/>
    <p:sldId id="578" r:id="rId49"/>
    <p:sldId id="576" r:id="rId50"/>
    <p:sldId id="577" r:id="rId51"/>
    <p:sldId id="580" r:id="rId52"/>
    <p:sldId id="579" r:id="rId53"/>
    <p:sldId id="505" r:id="rId54"/>
    <p:sldId id="506" r:id="rId55"/>
    <p:sldId id="507" r:id="rId56"/>
    <p:sldId id="508" r:id="rId57"/>
    <p:sldId id="528" r:id="rId58"/>
    <p:sldId id="526" r:id="rId59"/>
    <p:sldId id="509" r:id="rId60"/>
    <p:sldId id="510" r:id="rId61"/>
    <p:sldId id="511" r:id="rId62"/>
    <p:sldId id="549" r:id="rId63"/>
    <p:sldId id="531" r:id="rId64"/>
    <p:sldId id="532" r:id="rId65"/>
    <p:sldId id="550" r:id="rId66"/>
    <p:sldId id="534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64" r:id="rId75"/>
    <p:sldId id="543" r:id="rId76"/>
    <p:sldId id="544" r:id="rId77"/>
    <p:sldId id="545" r:id="rId78"/>
    <p:sldId id="552" r:id="rId79"/>
    <p:sldId id="501" r:id="rId80"/>
    <p:sldId id="357" r:id="rId8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3300"/>
    <a:srgbClr val="47FF9A"/>
    <a:srgbClr val="3BCCFF"/>
    <a:srgbClr val="CC0000"/>
    <a:srgbClr val="332E92"/>
    <a:srgbClr val="F3F6EE"/>
    <a:srgbClr val="001817"/>
    <a:srgbClr val="003A39"/>
    <a:srgbClr val="DFD2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1" autoAdjust="0"/>
    <p:restoredTop sz="88815" autoAdjust="0"/>
  </p:normalViewPr>
  <p:slideViewPr>
    <p:cSldViewPr>
      <p:cViewPr>
        <p:scale>
          <a:sx n="75" d="100"/>
          <a:sy n="75" d="100"/>
        </p:scale>
        <p:origin x="-106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59C445FC-BEFB-45B4-81BE-15FA7667C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E932F-6937-47FE-805D-ABF7F2CB1BF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99CCFF"/>
                </a:solidFill>
              </a:rPr>
              <a:t>make sure folder D:\temp\Video\Berlin open in Explorer!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6A84D-9109-4A55-9759-AB2880232282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CC04A-70A8-4E9A-8806-A683AD6561C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99250-8913-4137-BDF0-5FCAB55AB538}" type="slidenum">
              <a:rPr lang="en-US"/>
              <a:pPr/>
              <a:t>33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7C11C-88E8-41FF-B269-6671E8579235}" type="slidenum">
              <a:rPr lang="en-US"/>
              <a:pPr/>
              <a:t>34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12BF2-DCCC-4EC4-A2A6-EB2D17757E3C}" type="slidenum">
              <a:rPr lang="en-US"/>
              <a:pPr/>
              <a:t>35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ABE8D-161F-432A-B324-69C42EFD77D4}" type="slidenum">
              <a:rPr lang="en-US"/>
              <a:pPr/>
              <a:t>36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CC04A-70A8-4E9A-8806-A683AD6561CB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445FC-BEFB-45B4-81BE-15FA7667C13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156ED-FB1D-4433-8E56-F98DAB27C8E3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CC04A-70A8-4E9A-8806-A683AD6561CB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99CCFF"/>
                </a:solidFill>
              </a:rPr>
              <a:t>make sure E:\PTSys\BAT\PptVclRoma.BAT is running simultaneously!</a:t>
            </a:r>
            <a:endParaRPr lang="en-GB" smtClean="0">
              <a:solidFill>
                <a:srgbClr val="99CCFF"/>
              </a:solidFill>
            </a:endParaRPr>
          </a:p>
          <a:p>
            <a:pPr>
              <a:spcBef>
                <a:spcPct val="5000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CC04A-70A8-4E9A-8806-A683AD6561C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8B4A9-83D9-4908-98C5-3499E3845430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4BB45-AB17-410D-A99D-AE4F952FC1B0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CC04A-70A8-4E9A-8806-A683AD6561CB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99CCFF"/>
                </a:solidFill>
              </a:rPr>
              <a:t>make sure E:\PTSys\BAT\PptVclRoma.BAT is running simultaneously!</a:t>
            </a:r>
            <a:endParaRPr lang="en-GB" smtClean="0">
              <a:solidFill>
                <a:srgbClr val="99CCFF"/>
              </a:solidFill>
            </a:endParaRPr>
          </a:p>
          <a:p>
            <a:pPr>
              <a:spcBef>
                <a:spcPct val="5000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6382F-41A2-4857-9BE8-8838A229F26A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445FC-BEFB-45B4-81BE-15FA7667C135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156ED-FB1D-4433-8E56-F98DAB27C8E3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14374-7A6B-47E2-8956-2CB37A64F2B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CC04A-70A8-4E9A-8806-A683AD6561C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CC04A-70A8-4E9A-8806-A683AD6561C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65E8D-6262-4ACA-93C0-DC57BD3C342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562F6-9C0A-4CB0-8CE1-D2887E3B417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CC04A-70A8-4E9A-8806-A683AD6561C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CC04A-70A8-4E9A-8806-A683AD6561C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6C3E6-80A4-4895-A299-1A0B1C5E918E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E307-F0FF-451D-AE6D-EC67859C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ABD8-6B3A-4D86-AB23-3A0DEC517A98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02437-FB6A-45C6-84AD-4E4CB595A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0FD00-D0BF-4921-9FBA-60BE7C74D136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2784-AFF2-4466-8719-25D74CC9E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7980F-CFAD-44F3-95D7-45AAAA322749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A0AA0-9E73-408E-90EA-A4CD7F843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18B3E-7868-436E-8C7E-49DE13EDAAE5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EFB1A-542E-4719-8AFE-D2D0E9289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CE22-8050-4571-8273-FCB50EF89C58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03042-3917-4624-8ACB-0E50C0BA5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4026D-F264-4986-BBED-D778BB7EF4F5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EE6E-50A4-48DE-AE58-5C6242B59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039D4-1DA0-4EB1-B140-27B393C36D0F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25F5E-3CEB-4190-B932-6F425CC0C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14449-CD41-453E-863D-2D11EA4A827C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865B4-4932-43A6-85FC-CA7DF2F7E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41F7B-87D7-4140-A8AF-8205092D2788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88696-9BEE-4A15-A1D3-0531EA6A0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1BA8A-F04F-46F3-9E93-49323FAFA110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7184-3354-4753-AE5F-E106630BE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F5FA7-4732-4086-B50B-F6E455282BDF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92E38-A341-44B3-8D89-8AB490B46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26C4-D378-4F3C-A159-288B89F3CA1F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D4C69-36F5-4607-806F-E12DEEC27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70A6-7D83-4D96-B82E-30B7FEEE01D9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488FB-160D-490A-826F-03BF5F8E9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fld id="{382019E4-7369-4091-8339-4A3DF3DEF14A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CDB5FD8D-908F-4211-9250-BE3A78C79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gg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PwrPnt\Audio\007-LastChord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wrPnt\Audio\007-LastChord.mp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PwrPnt\Terminology\TaggPipesJingleLoop.wa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wrPnt\Mission\Musemes\1A1a-SickStrSlides-Start(18).wav" TargetMode="Externa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936" y="260648"/>
            <a:ext cx="1512168" cy="432048"/>
          </a:xfrm>
        </p:spPr>
        <p:txBody>
          <a:bodyPr/>
          <a:lstStyle/>
          <a:p>
            <a:r>
              <a:rPr lang="en-US" sz="600" dirty="0" smtClean="0">
                <a:latin typeface="Tahoma" pitchFamily="34" charset="0"/>
                <a:cs typeface="Tahoma" pitchFamily="34" charset="0"/>
              </a:rPr>
              <a:t>Title</a:t>
            </a:r>
            <a:endParaRPr lang="en-GB" sz="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212976"/>
            <a:ext cx="7632848" cy="2736304"/>
          </a:xfrm>
        </p:spPr>
        <p:txBody>
          <a:bodyPr/>
          <a:lstStyle/>
          <a:p>
            <a:r>
              <a:rPr lang="en-GB" sz="2400" dirty="0" smtClean="0">
                <a:latin typeface="Tahoma" pitchFamily="34" charset="0"/>
                <a:cs typeface="Tahoma" pitchFamily="34" charset="0"/>
              </a:rPr>
              <a:t>Philip </a:t>
            </a:r>
            <a:r>
              <a:rPr lang="en-GB" sz="2400" dirty="0" err="1" smtClean="0">
                <a:latin typeface="Tahoma" pitchFamily="34" charset="0"/>
                <a:cs typeface="Tahoma" pitchFamily="34" charset="0"/>
              </a:rPr>
              <a:t>Tagg</a:t>
            </a:r>
            <a:r>
              <a:rPr lang="en-GB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GB" sz="2400" dirty="0" smtClean="0">
                <a:latin typeface="Tahoma" pitchFamily="34" charset="0"/>
                <a:cs typeface="Tahoma" pitchFamily="34" charset="0"/>
              </a:rPr>
            </a:br>
            <a:r>
              <a:rPr lang="en-GB" sz="1400" dirty="0" smtClean="0">
                <a:latin typeface="Tahoma" pitchFamily="34" charset="0"/>
                <a:cs typeface="Tahoma" pitchFamily="34" charset="0"/>
              </a:rPr>
              <a:t>Visiting Professor, Universities of Huddersfield and Salford (UK)</a:t>
            </a:r>
          </a:p>
          <a:p>
            <a:r>
              <a:rPr lang="en-GB" sz="2400" dirty="0" smtClean="0">
                <a:latin typeface="Tahoma" pitchFamily="34" charset="0"/>
                <a:cs typeface="Tahoma" pitchFamily="34" charset="0"/>
                <a:hlinkClick r:id="rId3"/>
              </a:rPr>
              <a:t>www.tagg.org</a:t>
            </a:r>
            <a:endParaRPr lang="en-GB" sz="2400" dirty="0" smtClean="0">
              <a:latin typeface="Tahoma" pitchFamily="34" charset="0"/>
              <a:cs typeface="Tahoma" pitchFamily="34" charset="0"/>
            </a:endParaRPr>
          </a:p>
          <a:p>
            <a:endParaRPr lang="en-GB" sz="1200" dirty="0" smtClean="0">
              <a:latin typeface="Tahoma" pitchFamily="34" charset="0"/>
              <a:cs typeface="Tahoma" pitchFamily="34" charset="0"/>
            </a:endParaRPr>
          </a:p>
          <a:p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Prepared for the</a:t>
            </a:r>
            <a:endParaRPr lang="es-ES" sz="1800" dirty="0" smtClean="0"/>
          </a:p>
          <a:p>
            <a:r>
              <a:rPr lang="es-ES" sz="1800" dirty="0" smtClean="0">
                <a:latin typeface="Tahoma" pitchFamily="34" charset="0"/>
                <a:cs typeface="Tahoma" pitchFamily="34" charset="0"/>
              </a:rPr>
              <a:t>XII Congreso SIBE ― Sonidos del presente, propuestas de futuro</a:t>
            </a:r>
            <a:br>
              <a:rPr lang="es-ES" sz="1800" dirty="0" smtClean="0">
                <a:latin typeface="Tahoma" pitchFamily="34" charset="0"/>
                <a:cs typeface="Tahoma" pitchFamily="34" charset="0"/>
              </a:rPr>
            </a:br>
            <a:r>
              <a:rPr lang="es-ES" sz="1400" dirty="0" smtClean="0">
                <a:latin typeface="Tahoma" pitchFamily="34" charset="0"/>
                <a:cs typeface="Tahoma" pitchFamily="34" charset="0"/>
              </a:rPr>
              <a:t>Investigación, innovación y aprendizaje en las músicas populares urbanas y de tradición oral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latin typeface="Tahoma" pitchFamily="34" charset="0"/>
                <a:cs typeface="Tahoma" pitchFamily="34" charset="0"/>
              </a:rPr>
              <a:t>Universidad de Extremadura, 8 November 2012</a:t>
            </a:r>
            <a:endParaRPr lang="en-GB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85800" y="19472"/>
            <a:ext cx="1905000" cy="457200"/>
          </a:xfrm>
        </p:spPr>
        <p:txBody>
          <a:bodyPr/>
          <a:lstStyle/>
          <a:p>
            <a:pPr>
              <a:defRPr/>
            </a:pPr>
            <a:fld id="{043729D6-3305-4F79-B681-B83F8E22425F}" type="datetime1">
              <a:rPr lang="en-GB" sz="1100" smtClean="0"/>
              <a:pPr>
                <a:defRPr/>
              </a:pPr>
              <a:t>2012-11-11</a:t>
            </a:fld>
            <a:endParaRPr lang="en-US" sz="11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19472"/>
            <a:ext cx="1905000" cy="457200"/>
          </a:xfrm>
        </p:spPr>
        <p:txBody>
          <a:bodyPr/>
          <a:lstStyle/>
          <a:p>
            <a:pPr>
              <a:defRPr/>
            </a:pPr>
            <a:fld id="{724DE307-F0FF-451D-AE6D-EC67859C1AD9}" type="slidenum">
              <a:rPr lang="en-US" sz="1100" smtClean="0"/>
              <a:pPr>
                <a:defRPr/>
              </a:pPr>
              <a:t>1</a:t>
            </a:fld>
            <a:endParaRPr lang="en-US" sz="1100"/>
          </a:p>
        </p:txBody>
      </p:sp>
      <p:sp>
        <p:nvSpPr>
          <p:cNvPr id="9" name="TextBox 8"/>
          <p:cNvSpPr txBox="1"/>
          <p:nvPr/>
        </p:nvSpPr>
        <p:spPr>
          <a:xfrm>
            <a:off x="539552" y="800705"/>
            <a:ext cx="8424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Troubles with Tonal Terminology </a:t>
            </a:r>
          </a:p>
          <a:p>
            <a:pPr algn="ctr"/>
            <a:r>
              <a:rPr lang="en-US" sz="1800" b="1" i="0" dirty="0" smtClean="0">
                <a:latin typeface="Tahoma" pitchFamily="34" charset="0"/>
                <a:cs typeface="Tahoma" pitchFamily="34" charset="0"/>
              </a:rPr>
              <a:t>…on the de-</a:t>
            </a:r>
            <a:r>
              <a:rPr lang="en-US" sz="1800" b="1" i="0" dirty="0" err="1" smtClean="0">
                <a:latin typeface="Tahoma" pitchFamily="34" charset="0"/>
                <a:cs typeface="Tahoma" pitchFamily="34" charset="0"/>
              </a:rPr>
              <a:t>ethnocentrification</a:t>
            </a:r>
            <a:r>
              <a:rPr lang="en-US" sz="1800" b="1" i="0" dirty="0" smtClean="0">
                <a:latin typeface="Tahoma" pitchFamily="34" charset="0"/>
                <a:cs typeface="Tahoma" pitchFamily="34" charset="0"/>
              </a:rPr>
              <a:t> of structural </a:t>
            </a:r>
            <a:r>
              <a:rPr lang="en-US" sz="1800" b="1" i="0" dirty="0" smtClean="0">
                <a:latin typeface="Tahoma" pitchFamily="34" charset="0"/>
                <a:cs typeface="Tahoma" pitchFamily="34" charset="0"/>
              </a:rPr>
              <a:t>terminology</a:t>
            </a:r>
            <a:endParaRPr lang="en-GB" sz="240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5854"/>
            <a:ext cx="8001000" cy="1150938"/>
          </a:xfrm>
        </p:spPr>
        <p:txBody>
          <a:bodyPr/>
          <a:lstStyle/>
          <a:p>
            <a:r>
              <a:rPr lang="en-GB" b="1" dirty="0" smtClean="0">
                <a:latin typeface="Tahoma" pitchFamily="34" charset="0"/>
              </a:rPr>
              <a:t>Overview</a:t>
            </a:r>
            <a:br>
              <a:rPr lang="en-GB" b="1" dirty="0" smtClean="0">
                <a:latin typeface="Tahoma" pitchFamily="34" charset="0"/>
              </a:rPr>
            </a:br>
            <a:r>
              <a:rPr lang="en-GB" sz="1400" dirty="0" smtClean="0">
                <a:latin typeface="Tahoma" pitchFamily="34" charset="0"/>
              </a:rPr>
              <a:t>presentation overview as </a:t>
            </a:r>
            <a:r>
              <a:rPr lang="en-GB" sz="1400" i="1" dirty="0" smtClean="0">
                <a:latin typeface="Tahoma" pitchFamily="34" charset="0"/>
              </a:rPr>
              <a:t>intended</a:t>
            </a:r>
            <a:r>
              <a:rPr lang="en-GB" sz="1400" dirty="0" smtClean="0">
                <a:latin typeface="Tahoma" pitchFamily="34" charset="0"/>
              </a:rPr>
              <a:t> 2012-11-08</a:t>
            </a:r>
            <a:endParaRPr lang="en-GB" sz="14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5066020"/>
            <a:ext cx="8383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PMusStuds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: ethno, socio and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semio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approaches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1681644"/>
            <a:ext cx="7920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Popular Music Studies (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PMusStuds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536" y="5733256"/>
            <a:ext cx="244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000" i="0" dirty="0" smtClean="0">
                <a:latin typeface="Tahoma" pitchFamily="34" charset="0"/>
                <a:cs typeface="Tahoma" pitchFamily="34" charset="0"/>
              </a:rPr>
              <a:t>Conclusions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5800" y="332656"/>
            <a:ext cx="1905000" cy="457200"/>
          </a:xfrm>
        </p:spPr>
        <p:txBody>
          <a:bodyPr/>
          <a:lstStyle/>
          <a:p>
            <a:pPr>
              <a:defRPr/>
            </a:pPr>
            <a:fld id="{6B161FDF-ABCD-4001-A8CB-4BE54DA75011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332656"/>
            <a:ext cx="1905000" cy="457200"/>
          </a:xfrm>
        </p:spPr>
        <p:txBody>
          <a:bodyPr/>
          <a:lstStyle/>
          <a:p>
            <a:pPr>
              <a:defRPr/>
            </a:pPr>
            <a:fld id="{724DE307-F0FF-451D-AE6D-EC67859C1A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313" y="2373848"/>
            <a:ext cx="77040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Troubles with terminology (general)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non-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notatable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parameters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poïesis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v. aesthesis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what is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form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7544" y="4120624"/>
            <a:ext cx="86764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De-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ethnocentrifying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tonal terminology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tonality, modality, bimodality, (non-) directionality, etc.</a:t>
            </a:r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3923928" y="3212976"/>
            <a:ext cx="792088" cy="504056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2" grpId="0" build="p" bldLvl="2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808288" cy="371475"/>
          </a:xfrm>
        </p:spPr>
        <p:txBody>
          <a:bodyPr/>
          <a:lstStyle/>
          <a:p>
            <a:r>
              <a:rPr lang="en-US" sz="1200" smtClean="0"/>
              <a:t>Arnolfini</a:t>
            </a:r>
          </a:p>
        </p:txBody>
      </p:sp>
      <p:pic>
        <p:nvPicPr>
          <p:cNvPr id="183302" name="Picture 6" descr="Arnolf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04813"/>
            <a:ext cx="467042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250825" y="765175"/>
            <a:ext cx="2447925" cy="1004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i="0">
                <a:latin typeface="Tahoma" pitchFamily="34" charset="0"/>
              </a:rPr>
              <a:t>Van Eyck: </a:t>
            </a:r>
            <a:r>
              <a:rPr lang="en-GB" sz="1200">
                <a:latin typeface="Tahoma" pitchFamily="34" charset="0"/>
              </a:rPr>
              <a:t>The Marriage of Giovanni Arnolfini and Giovanna Cenami</a:t>
            </a:r>
            <a:r>
              <a:rPr lang="en-GB" sz="1200" i="0">
                <a:latin typeface="Tahoma" pitchFamily="34" charset="0"/>
              </a:rPr>
              <a:t>; 1434; Oil on wood, 81.8 x 59.7 cm; National Gallery, London.</a:t>
            </a:r>
            <a:endParaRPr lang="en-US" sz="1200">
              <a:latin typeface="Tahoma" pitchFamily="34" charset="0"/>
            </a:endParaRPr>
          </a:p>
        </p:txBody>
      </p:sp>
      <p:sp>
        <p:nvSpPr>
          <p:cNvPr id="183304" name="Oval 8"/>
          <p:cNvSpPr>
            <a:spLocks noChangeArrowheads="1"/>
          </p:cNvSpPr>
          <p:nvPr/>
        </p:nvSpPr>
        <p:spPr bwMode="auto">
          <a:xfrm>
            <a:off x="4787900" y="5445125"/>
            <a:ext cx="1655763" cy="136842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1042988" y="3716338"/>
            <a:ext cx="1295400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  <a:latin typeface="Tahoma" pitchFamily="34" charset="0"/>
              </a:rPr>
              <a:t>dog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2051050" y="4076700"/>
            <a:ext cx="2736850" cy="17287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468313" y="1989138"/>
            <a:ext cx="2305050" cy="15541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Denoting structure in visual art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179388" y="4581525"/>
            <a:ext cx="29527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latin typeface="Arial" charset="0"/>
              </a:rPr>
              <a:t>aesthesic descriptor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3" grpId="0"/>
      <p:bldP spid="183304" grpId="0" animBg="1"/>
      <p:bldP spid="183305" grpId="0"/>
      <p:bldP spid="183306" grpId="0" animBg="1"/>
      <p:bldP spid="183307" grpId="0"/>
      <p:bldP spid="1833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900" smtClean="0"/>
              <a:t>007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395288" y="541338"/>
            <a:ext cx="8353425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0">
                <a:latin typeface="Arial" charset="0"/>
              </a:rPr>
              <a:t>Monty Norman (arr. John Barry): </a:t>
            </a:r>
            <a:r>
              <a:rPr lang="en-GB" sz="1800">
                <a:latin typeface="Arial" charset="0"/>
              </a:rPr>
              <a:t>007 (James Bond Theme), </a:t>
            </a:r>
            <a:r>
              <a:rPr lang="en-GB" sz="1800" i="0">
                <a:latin typeface="Arial" charset="0"/>
              </a:rPr>
              <a:t>1962:  final chord</a:t>
            </a:r>
            <a:endParaRPr lang="en-US" sz="1800">
              <a:latin typeface="Arial" charset="0"/>
            </a:endParaRPr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3995738" y="1484313"/>
            <a:ext cx="720725" cy="6477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7092950" y="1484313"/>
            <a:ext cx="1295400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  <a:latin typeface="Tahoma" pitchFamily="34" charset="0"/>
              </a:rPr>
              <a:t>dog?</a:t>
            </a:r>
          </a:p>
        </p:txBody>
      </p:sp>
      <p:sp>
        <p:nvSpPr>
          <p:cNvPr id="184329" name="Line 9"/>
          <p:cNvSpPr>
            <a:spLocks noChangeShapeType="1"/>
          </p:cNvSpPr>
          <p:nvPr/>
        </p:nvSpPr>
        <p:spPr bwMode="auto">
          <a:xfrm>
            <a:off x="4787900" y="1771650"/>
            <a:ext cx="22320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468313" y="1196975"/>
            <a:ext cx="2305050" cy="1554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Denoting structure in music (1)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7235825" y="2060575"/>
            <a:ext cx="136842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>
                <a:solidFill>
                  <a:schemeClr val="hlink"/>
                </a:solidFill>
                <a:latin typeface="Arial" charset="0"/>
              </a:rPr>
              <a:t>No!</a:t>
            </a:r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611188" y="2971800"/>
            <a:ext cx="77057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i="0">
                <a:solidFill>
                  <a:schemeClr val="tx2"/>
                </a:solidFill>
                <a:latin typeface="Arial" charset="0"/>
              </a:rPr>
              <a:t> E minor major nine </a:t>
            </a:r>
            <a:r>
              <a:rPr lang="en-US" sz="1600" i="0">
                <a:solidFill>
                  <a:schemeClr val="tx2"/>
                </a:solidFill>
                <a:latin typeface="Arial" charset="0"/>
              </a:rPr>
              <a:t>(E minor triad with added major seventh and ninth)</a:t>
            </a:r>
          </a:p>
        </p:txBody>
      </p:sp>
      <p:sp>
        <p:nvSpPr>
          <p:cNvPr id="184336" name="Text Box 16"/>
          <p:cNvSpPr txBox="1">
            <a:spLocks noChangeArrowheads="1"/>
          </p:cNvSpPr>
          <p:nvPr/>
        </p:nvSpPr>
        <p:spPr bwMode="auto">
          <a:xfrm>
            <a:off x="611188" y="3403600"/>
            <a:ext cx="77057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i="0">
                <a:solidFill>
                  <a:schemeClr val="tx2"/>
                </a:solidFill>
                <a:latin typeface="Arial" charset="0"/>
              </a:rPr>
              <a:t> E minor triad with superimposed B major triad</a:t>
            </a:r>
            <a:endParaRPr lang="en-US" sz="16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4337" name="Text Box 17"/>
          <p:cNvSpPr txBox="1">
            <a:spLocks noChangeArrowheads="1"/>
          </p:cNvSpPr>
          <p:nvPr/>
        </p:nvSpPr>
        <p:spPr bwMode="auto">
          <a:xfrm>
            <a:off x="611188" y="3860800"/>
            <a:ext cx="77057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i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 i="0">
                <a:solidFill>
                  <a:schemeClr val="tx2"/>
                </a:solidFill>
                <a:latin typeface="Arial" charset="0"/>
              </a:rPr>
              <a:t>Tonic minor triad with superimposed dominant major triad</a:t>
            </a:r>
          </a:p>
        </p:txBody>
      </p:sp>
      <p:sp>
        <p:nvSpPr>
          <p:cNvPr id="184338" name="Text Box 18"/>
          <p:cNvSpPr txBox="1">
            <a:spLocks noChangeArrowheads="1"/>
          </p:cNvSpPr>
          <p:nvPr/>
        </p:nvSpPr>
        <p:spPr bwMode="auto">
          <a:xfrm>
            <a:off x="684213" y="4292600"/>
            <a:ext cx="7561262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solidFill>
                  <a:schemeClr val="tx2"/>
                </a:solidFill>
                <a:latin typeface="Arial" charset="0"/>
              </a:rPr>
              <a:t>on a Fender Stratocaster </a:t>
            </a:r>
            <a:r>
              <a:rPr lang="en-US" sz="1800" i="0">
                <a:solidFill>
                  <a:schemeClr val="tx2"/>
                </a:solidFill>
                <a:latin typeface="Arial" charset="0"/>
              </a:rPr>
              <a:t>(type of electric guitar)</a:t>
            </a:r>
            <a:r>
              <a:rPr lang="en-US" sz="2400" i="0">
                <a:solidFill>
                  <a:schemeClr val="tx2"/>
                </a:solidFill>
                <a:latin typeface="Arial" charset="0"/>
              </a:rPr>
              <a:t> treated </a:t>
            </a:r>
            <a:r>
              <a:rPr lang="en-GB" sz="2400" i="0">
                <a:solidFill>
                  <a:schemeClr val="tx2"/>
                </a:solidFill>
                <a:latin typeface="Arial" charset="0"/>
              </a:rPr>
              <a:t>with slight tremolo and some reverb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3708400" y="2349500"/>
            <a:ext cx="1296988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i="0">
                <a:solidFill>
                  <a:schemeClr val="tx2"/>
                </a:solidFill>
              </a:rPr>
              <a:t>Em</a:t>
            </a:r>
            <a:r>
              <a:rPr lang="en-GB" sz="3600" b="1" i="0" baseline="26000">
                <a:solidFill>
                  <a:schemeClr val="tx2"/>
                </a:solidFill>
                <a:latin typeface="Symbol" pitchFamily="18" charset="2"/>
              </a:rPr>
              <a:t>D</a:t>
            </a:r>
            <a:r>
              <a:rPr lang="en-GB" sz="3600" b="1" i="0">
                <a:solidFill>
                  <a:schemeClr val="tx2"/>
                </a:solidFill>
              </a:rPr>
              <a:t>9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184344" name="Text Box 24"/>
          <p:cNvSpPr txBox="1">
            <a:spLocks noChangeArrowheads="1"/>
          </p:cNvSpPr>
          <p:nvPr/>
        </p:nvSpPr>
        <p:spPr bwMode="auto">
          <a:xfrm>
            <a:off x="468313" y="5157788"/>
            <a:ext cx="3744912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charset="0"/>
              </a:rPr>
              <a:t>Poïetic descriptors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184345" name="Line 25"/>
          <p:cNvSpPr>
            <a:spLocks noChangeShapeType="1"/>
          </p:cNvSpPr>
          <p:nvPr/>
        </p:nvSpPr>
        <p:spPr bwMode="auto">
          <a:xfrm flipV="1">
            <a:off x="539750" y="3141663"/>
            <a:ext cx="0" cy="20161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0" name="007-LastChor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56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007-LastChor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0" y="6444044"/>
            <a:ext cx="683568" cy="369332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0" dirty="0">
                <a:latin typeface="Arial Narrow" pitchFamily="34" charset="0"/>
              </a:rPr>
              <a:t>P </a:t>
            </a:r>
            <a:r>
              <a:rPr lang="en-US" sz="900" i="0" dirty="0" err="1">
                <a:latin typeface="Arial Narrow" pitchFamily="34" charset="0"/>
              </a:rPr>
              <a:t>Tagg</a:t>
            </a:r>
            <a:r>
              <a:rPr lang="en-US" sz="900" i="0" dirty="0">
                <a:latin typeface="Arial Narrow" pitchFamily="34" charset="0"/>
              </a:rPr>
              <a:t> </a:t>
            </a:r>
            <a:r>
              <a:rPr lang="en-US" sz="900" i="0" dirty="0" smtClean="0">
                <a:latin typeface="Arial Narrow" pitchFamily="34" charset="0"/>
              </a:rPr>
              <a:t>AaUni1111</a:t>
            </a:r>
            <a:endParaRPr lang="en-US" sz="900" i="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11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1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613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113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613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84329" grpId="0" animBg="1"/>
      <p:bldP spid="184331" grpId="0"/>
      <p:bldP spid="184334" grpId="0"/>
      <p:bldP spid="184335" grpId="0"/>
      <p:bldP spid="184336" grpId="0"/>
      <p:bldP spid="184337" grpId="0"/>
      <p:bldP spid="184338" grpId="0" build="p"/>
      <p:bldP spid="184339" grpId="0"/>
      <p:bldP spid="184344" grpId="0"/>
      <p:bldP spid="1843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1000" smtClean="0"/>
              <a:t>007b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95288" y="541338"/>
            <a:ext cx="8353425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0">
                <a:latin typeface="Arial" charset="0"/>
              </a:rPr>
              <a:t>Monty Norman (arr. John Barry): </a:t>
            </a:r>
            <a:r>
              <a:rPr lang="en-GB" sz="1800">
                <a:latin typeface="Arial" charset="0"/>
              </a:rPr>
              <a:t>007 (James Bond Theme), </a:t>
            </a:r>
            <a:r>
              <a:rPr lang="en-GB" sz="1800" i="0">
                <a:latin typeface="Arial" charset="0"/>
              </a:rPr>
              <a:t>1962:  final chord</a:t>
            </a:r>
            <a:endParaRPr lang="en-US" sz="1800">
              <a:latin typeface="Arial" charset="0"/>
            </a:endParaRPr>
          </a:p>
        </p:txBody>
      </p:sp>
      <p:sp>
        <p:nvSpPr>
          <p:cNvPr id="189447" name="Oval 7"/>
          <p:cNvSpPr>
            <a:spLocks noChangeArrowheads="1"/>
          </p:cNvSpPr>
          <p:nvPr/>
        </p:nvSpPr>
        <p:spPr bwMode="auto">
          <a:xfrm>
            <a:off x="3995738" y="1484313"/>
            <a:ext cx="720725" cy="6477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>
            <a:off x="4787900" y="1771650"/>
            <a:ext cx="22320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468313" y="1196975"/>
            <a:ext cx="2305050" cy="1554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Denoting structure in music (2)</a:t>
            </a: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6011863" y="2060575"/>
            <a:ext cx="2808287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chemeClr val="tx2"/>
                </a:solidFill>
                <a:latin typeface="Arial" charset="0"/>
              </a:rPr>
              <a:t>Not essential!</a:t>
            </a: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611188" y="2971800"/>
            <a:ext cx="770572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i="0">
                <a:solidFill>
                  <a:schemeClr val="hlink"/>
                </a:solidFill>
                <a:latin typeface="Arial" charset="0"/>
              </a:rPr>
              <a:t> Detective chord</a:t>
            </a: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611188" y="3403600"/>
            <a:ext cx="770572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i="0">
                <a:solidFill>
                  <a:schemeClr val="hlink"/>
                </a:solidFill>
                <a:latin typeface="Arial" charset="0"/>
              </a:rPr>
              <a:t> Spy chord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611188" y="3860800"/>
            <a:ext cx="770572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i="0">
                <a:solidFill>
                  <a:schemeClr val="hlink"/>
                </a:solidFill>
                <a:latin typeface="Arial" charset="0"/>
              </a:rPr>
              <a:t> The James Bond chord</a:t>
            </a: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7019925" y="1412875"/>
            <a:ext cx="1728788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i="0">
                <a:solidFill>
                  <a:schemeClr val="tx2"/>
                </a:solidFill>
              </a:rPr>
              <a:t>Em</a:t>
            </a:r>
            <a:r>
              <a:rPr lang="en-GB" sz="3600" b="1" i="0" baseline="30000">
                <a:solidFill>
                  <a:schemeClr val="tx2"/>
                </a:solidFill>
                <a:latin typeface="Symbol" pitchFamily="18" charset="2"/>
              </a:rPr>
              <a:t>D</a:t>
            </a:r>
            <a:r>
              <a:rPr lang="en-GB" sz="3600" b="1" i="0" baseline="30000">
                <a:solidFill>
                  <a:schemeClr val="tx2"/>
                </a:solidFill>
              </a:rPr>
              <a:t>9</a:t>
            </a:r>
            <a:r>
              <a:rPr lang="en-GB" sz="3600" b="1" i="0">
                <a:solidFill>
                  <a:schemeClr val="tx2"/>
                </a:solidFill>
              </a:rPr>
              <a:t>?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539750" y="4437063"/>
            <a:ext cx="5040313" cy="538162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Aesthesic descriptors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189459" name="Line 19"/>
          <p:cNvSpPr>
            <a:spLocks noChangeShapeType="1"/>
          </p:cNvSpPr>
          <p:nvPr/>
        </p:nvSpPr>
        <p:spPr bwMode="auto">
          <a:xfrm flipV="1">
            <a:off x="539750" y="3141663"/>
            <a:ext cx="0" cy="1295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9462" name="Text Box 22"/>
          <p:cNvSpPr txBox="1">
            <a:spLocks noChangeArrowheads="1"/>
          </p:cNvSpPr>
          <p:nvPr/>
        </p:nvSpPr>
        <p:spPr bwMode="auto">
          <a:xfrm>
            <a:off x="6443663" y="3357563"/>
            <a:ext cx="20891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Why not?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18" name="007-LastChor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0" y="6444044"/>
            <a:ext cx="683568" cy="369332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0" dirty="0">
                <a:latin typeface="Arial Narrow" pitchFamily="34" charset="0"/>
              </a:rPr>
              <a:t>P </a:t>
            </a:r>
            <a:r>
              <a:rPr lang="en-US" sz="900" i="0" dirty="0" err="1">
                <a:latin typeface="Arial Narrow" pitchFamily="34" charset="0"/>
              </a:rPr>
              <a:t>Tagg</a:t>
            </a:r>
            <a:r>
              <a:rPr lang="en-US" sz="900" i="0" dirty="0">
                <a:latin typeface="Arial Narrow" pitchFamily="34" charset="0"/>
              </a:rPr>
              <a:t> </a:t>
            </a:r>
            <a:r>
              <a:rPr lang="en-US" sz="900" i="0" dirty="0" smtClean="0">
                <a:latin typeface="Arial Narrow" pitchFamily="34" charset="0"/>
              </a:rPr>
              <a:t>AaUni1111</a:t>
            </a:r>
            <a:endParaRPr lang="en-US" sz="900" i="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89446" grpId="0"/>
      <p:bldP spid="189447" grpId="0" animBg="1"/>
      <p:bldP spid="189449" grpId="0" animBg="1"/>
      <p:bldP spid="189450" grpId="0"/>
      <p:bldP spid="189451" grpId="0"/>
      <p:bldP spid="189452" grpId="0"/>
      <p:bldP spid="189453" grpId="0"/>
      <p:bldP spid="189454" grpId="0"/>
      <p:bldP spid="189456" grpId="0"/>
      <p:bldP spid="189458" grpId="0" animBg="1"/>
      <p:bldP spid="189459" grpId="0" animBg="1"/>
      <p:bldP spid="1894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17984"/>
            <a:ext cx="7772400" cy="792088"/>
          </a:xfrm>
        </p:spPr>
        <p:txBody>
          <a:bodyPr/>
          <a:lstStyle/>
          <a:p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Poïetic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or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aesthesic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? </a:t>
            </a:r>
            <a:endParaRPr lang="en-GB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Informant accessibility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Informant numbers (statistical reliability?) 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Authorial intention or end users as the final arbiters of musical meaning? 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Risks of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auteurcentric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focus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Alive? Accessible?  ― ‘Music speaks for itself’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(guild mentality)</a:t>
            </a:r>
          </a:p>
          <a:p>
            <a:pPr lvl="1"/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Muso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self-image and the ‘next gig’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Easily identified subjects v. ‘faceless masses’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(audiences)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Individual or collective subjectivity (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intersubjectivity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32656"/>
            <a:ext cx="1905000" cy="457200"/>
          </a:xfrm>
        </p:spPr>
        <p:txBody>
          <a:bodyPr/>
          <a:lstStyle/>
          <a:p>
            <a:pPr>
              <a:defRPr/>
            </a:pPr>
            <a:fld id="{C804026D-F264-4986-BBED-D778BB7EF4F5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332656"/>
            <a:ext cx="1905000" cy="457200"/>
          </a:xfrm>
        </p:spPr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" y="762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800" b="1" i="0">
                <a:solidFill>
                  <a:schemeClr val="tx2"/>
                </a:solidFill>
                <a:latin typeface="Verdana" pitchFamily="34" charset="0"/>
              </a:rPr>
              <a:t>1. Music </a:t>
            </a:r>
            <a:r>
              <a:rPr lang="en-GB" sz="2800" b="1" u="sng">
                <a:solidFill>
                  <a:schemeClr val="tx2"/>
                </a:solidFill>
                <a:latin typeface="Verdana" pitchFamily="34" charset="0"/>
              </a:rPr>
              <a:t>as</a:t>
            </a:r>
            <a:r>
              <a:rPr lang="en-GB" sz="2800" b="1" i="0">
                <a:solidFill>
                  <a:schemeClr val="tx2"/>
                </a:solidFill>
                <a:latin typeface="Verdana" pitchFamily="34" charset="0"/>
              </a:rPr>
              <a:t> knowledge </a:t>
            </a:r>
            <a:r>
              <a:rPr lang="en-GB" sz="2400" b="1" i="0">
                <a:solidFill>
                  <a:schemeClr val="tx2"/>
                </a:solidFill>
                <a:latin typeface="Verdana" pitchFamily="34" charset="0"/>
              </a:rPr>
              <a:t>(knowledge </a:t>
            </a:r>
            <a:r>
              <a:rPr lang="en-GB" sz="2400" b="1" u="sng">
                <a:solidFill>
                  <a:schemeClr val="tx2"/>
                </a:solidFill>
                <a:latin typeface="Verdana" pitchFamily="34" charset="0"/>
              </a:rPr>
              <a:t>in</a:t>
            </a:r>
            <a:r>
              <a:rPr lang="en-GB" sz="2400" b="1" i="0">
                <a:solidFill>
                  <a:schemeClr val="tx2"/>
                </a:solidFill>
                <a:latin typeface="Verdana" pitchFamily="34" charset="0"/>
              </a:rPr>
              <a:t> music)</a:t>
            </a:r>
            <a:endParaRPr lang="en-GB" sz="2400" i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914400" y="838200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CCFFFF"/>
                </a:solidFill>
                <a:latin typeface="Verdana" pitchFamily="34" charset="0"/>
              </a:rPr>
              <a:t>1a. Poïetic competence </a:t>
            </a:r>
            <a:r>
              <a:rPr lang="en-US" sz="1800" i="0">
                <a:solidFill>
                  <a:srgbClr val="CCFFFF"/>
                </a:solidFill>
                <a:latin typeface="Verdana" pitchFamily="34" charset="0"/>
              </a:rPr>
              <a:t>(construction)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1600200" y="13716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involves</a:t>
            </a:r>
            <a:r>
              <a:rPr lang="en-US" sz="2400" i="0">
                <a:latin typeface="Verdana" pitchFamily="34" charset="0"/>
              </a:rPr>
              <a:t>: creating, originating, producing, composing, arranging, performing, etc.</a:t>
            </a: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1600200" y="23622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institutionalised in</a:t>
            </a:r>
            <a:r>
              <a:rPr lang="en-US" sz="2400" i="0">
                <a:latin typeface="Verdana" pitchFamily="34" charset="0"/>
              </a:rPr>
              <a:t>: conservatories, </a:t>
            </a:r>
            <a:br>
              <a:rPr lang="en-US" sz="2400" i="0">
                <a:latin typeface="Verdana" pitchFamily="34" charset="0"/>
              </a:rPr>
            </a:br>
            <a:r>
              <a:rPr lang="en-US" sz="2400" i="0">
                <a:latin typeface="Verdana" pitchFamily="34" charset="0"/>
              </a:rPr>
              <a:t>colleges of music, etc.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914400" y="3505200"/>
            <a:ext cx="754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CCFFFF"/>
                </a:solidFill>
                <a:latin typeface="Verdana" pitchFamily="34" charset="0"/>
              </a:rPr>
              <a:t>1b. Aesthesic competence </a:t>
            </a:r>
            <a:r>
              <a:rPr lang="en-US" sz="1800" i="0">
                <a:solidFill>
                  <a:srgbClr val="CCFFFF"/>
                </a:solidFill>
                <a:latin typeface="Verdana" pitchFamily="34" charset="0"/>
              </a:rPr>
              <a:t>(perception)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1600200" y="3978275"/>
            <a:ext cx="7239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involves</a:t>
            </a:r>
            <a:r>
              <a:rPr lang="en-US" sz="2400" i="0">
                <a:latin typeface="Verdana" pitchFamily="34" charset="0"/>
              </a:rPr>
              <a:t>: recalling &amp; recognising musical sounds, distinguishing between them and between their culturally specific connotations and functions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1600200" y="55784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institutionalised in</a:t>
            </a:r>
            <a:r>
              <a:rPr lang="en-US" sz="2400" i="0">
                <a:latin typeface="Verdana" pitchFamily="34" charset="0"/>
              </a:rPr>
              <a:t>: ……?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0" y="6486525"/>
            <a:ext cx="609600" cy="365125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0">
                <a:latin typeface="Arial Narrow" pitchFamily="34" charset="0"/>
              </a:rPr>
              <a:t>P Tagg IbAm08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421FF-7E98-43C7-8097-20FD362EE8D6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utoUpdateAnimBg="0"/>
      <p:bldP spid="166916" grpId="0" autoUpdateAnimBg="0"/>
      <p:bldP spid="166917" grpId="0" autoUpdateAnimBg="0"/>
      <p:bldP spid="166918" grpId="0" autoUpdateAnimBg="0"/>
      <p:bldP spid="166919" grpId="0" autoUpdateAnimBg="0"/>
      <p:bldP spid="16692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981200" y="76200"/>
            <a:ext cx="561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i="0">
                <a:solidFill>
                  <a:schemeClr val="tx2"/>
                </a:solidFill>
                <a:latin typeface="Verdana" pitchFamily="34" charset="0"/>
              </a:rPr>
              <a:t>2. Metamusical knowledge </a:t>
            </a:r>
            <a:br>
              <a:rPr lang="en-GB" sz="2800" b="1" i="0">
                <a:solidFill>
                  <a:schemeClr val="tx2"/>
                </a:solidFill>
                <a:latin typeface="Verdana" pitchFamily="34" charset="0"/>
              </a:rPr>
            </a:br>
            <a:r>
              <a:rPr lang="en-GB" sz="2800" b="1" i="0">
                <a:solidFill>
                  <a:schemeClr val="tx2"/>
                </a:solidFill>
                <a:latin typeface="Verdana" pitchFamily="34" charset="0"/>
              </a:rPr>
              <a:t>    </a:t>
            </a:r>
            <a:r>
              <a:rPr lang="en-GB" sz="2400" b="1" i="0">
                <a:solidFill>
                  <a:schemeClr val="tx2"/>
                </a:solidFill>
                <a:latin typeface="Verdana" pitchFamily="34" charset="0"/>
              </a:rPr>
              <a:t>(knowledge </a:t>
            </a:r>
            <a:r>
              <a:rPr lang="en-GB" sz="2400" b="1" u="sng">
                <a:solidFill>
                  <a:schemeClr val="tx2"/>
                </a:solidFill>
                <a:latin typeface="Verdana" pitchFamily="34" charset="0"/>
              </a:rPr>
              <a:t>about</a:t>
            </a:r>
            <a:r>
              <a:rPr lang="en-GB" sz="2400" b="1" i="0">
                <a:solidFill>
                  <a:schemeClr val="tx2"/>
                </a:solidFill>
                <a:latin typeface="Verdana" pitchFamily="34" charset="0"/>
              </a:rPr>
              <a:t> music)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57200" y="1058863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CCFFFF"/>
                </a:solidFill>
                <a:latin typeface="Verdana" pitchFamily="34" charset="0"/>
              </a:rPr>
              <a:t>2a. Metatextual discourse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143000" y="1516063"/>
            <a:ext cx="723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involves</a:t>
            </a:r>
            <a:r>
              <a:rPr lang="en-US" sz="2400" i="0">
                <a:latin typeface="Verdana" pitchFamily="34" charset="0"/>
              </a:rPr>
              <a:t>: ‘music theory’, conventional  music analysis, identification and naming elements and patterns of musical structure, etc.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1143000" y="2751138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institutionalised in</a:t>
            </a:r>
            <a:r>
              <a:rPr lang="en-US" sz="2400" i="0">
                <a:latin typeface="Verdana" pitchFamily="34" charset="0"/>
              </a:rPr>
              <a:t>: departments of music(ology), colleges of music, etc.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457200" y="3573463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CCFFFF"/>
                </a:solidFill>
                <a:latin typeface="Verdana" pitchFamily="34" charset="0"/>
              </a:rPr>
              <a:t>2b. Metacontextual discourse</a:t>
            </a: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1219200" y="4030663"/>
            <a:ext cx="7239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involves</a:t>
            </a:r>
            <a:r>
              <a:rPr lang="en-US" sz="2400" i="0">
                <a:latin typeface="Verdana" pitchFamily="34" charset="0"/>
              </a:rPr>
              <a:t>: explaining how musical practices relate to culture and society, incl. approaches from semiotics, acoustics, business studies, sociology, anthropology, etc.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1143000" y="5646738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institutionalised in</a:t>
            </a:r>
            <a:r>
              <a:rPr lang="en-US" sz="2400" i="0">
                <a:latin typeface="Verdana" pitchFamily="34" charset="0"/>
              </a:rPr>
              <a:t>: departments of social science; literature, media, cultural studies.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0" y="6486525"/>
            <a:ext cx="609600" cy="365125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0">
                <a:latin typeface="Arial Narrow" pitchFamily="34" charset="0"/>
              </a:rPr>
              <a:t>P Tagg IbAm08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006C56-AE9A-4D4B-BD51-09D76A4568A4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autoUpdateAnimBg="0"/>
      <p:bldP spid="168964" grpId="0" autoUpdateAnimBg="0"/>
      <p:bldP spid="168965" grpId="0" autoUpdateAnimBg="0"/>
      <p:bldP spid="168966" grpId="0" autoUpdateAnimBg="0"/>
      <p:bldP spid="168967" grpId="0" autoUpdateAnimBg="0"/>
      <p:bldP spid="16896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5854"/>
            <a:ext cx="8001000" cy="1150938"/>
          </a:xfrm>
        </p:spPr>
        <p:txBody>
          <a:bodyPr/>
          <a:lstStyle/>
          <a:p>
            <a:r>
              <a:rPr lang="en-GB" b="1" dirty="0" smtClean="0">
                <a:latin typeface="Tahoma" pitchFamily="34" charset="0"/>
              </a:rPr>
              <a:t>Overview</a:t>
            </a:r>
            <a:br>
              <a:rPr lang="en-GB" b="1" dirty="0" smtClean="0">
                <a:latin typeface="Tahoma" pitchFamily="34" charset="0"/>
              </a:rPr>
            </a:br>
            <a:r>
              <a:rPr lang="en-GB" sz="1400" dirty="0" smtClean="0">
                <a:latin typeface="Tahoma" pitchFamily="34" charset="0"/>
              </a:rPr>
              <a:t>presentation overview as </a:t>
            </a:r>
            <a:r>
              <a:rPr lang="en-GB" sz="1400" i="1" dirty="0" smtClean="0">
                <a:latin typeface="Tahoma" pitchFamily="34" charset="0"/>
              </a:rPr>
              <a:t>intended</a:t>
            </a:r>
            <a:r>
              <a:rPr lang="en-GB" sz="1400" dirty="0" smtClean="0">
                <a:latin typeface="Tahoma" pitchFamily="34" charset="0"/>
              </a:rPr>
              <a:t> 2012-11-08</a:t>
            </a:r>
            <a:endParaRPr lang="en-GB" sz="14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5066020"/>
            <a:ext cx="8383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PMusStuds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: ethno, socio and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semio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approaches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1681644"/>
            <a:ext cx="7920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Popular Music Studies (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PMusStuds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536" y="5733256"/>
            <a:ext cx="244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000" i="0" dirty="0" smtClean="0">
                <a:latin typeface="Tahoma" pitchFamily="34" charset="0"/>
                <a:cs typeface="Tahoma" pitchFamily="34" charset="0"/>
              </a:rPr>
              <a:t>Conclusions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5800" y="332656"/>
            <a:ext cx="1905000" cy="457200"/>
          </a:xfrm>
        </p:spPr>
        <p:txBody>
          <a:bodyPr/>
          <a:lstStyle/>
          <a:p>
            <a:pPr>
              <a:defRPr/>
            </a:pPr>
            <a:fld id="{6B161FDF-ABCD-4001-A8CB-4BE54DA75011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332656"/>
            <a:ext cx="1905000" cy="457200"/>
          </a:xfrm>
        </p:spPr>
        <p:txBody>
          <a:bodyPr/>
          <a:lstStyle/>
          <a:p>
            <a:pPr>
              <a:defRPr/>
            </a:pPr>
            <a:fld id="{724DE307-F0FF-451D-AE6D-EC67859C1AD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313" y="2373848"/>
            <a:ext cx="77040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Troubles with terminology (general)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non-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notatable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parameters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poïesis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v. aesthesis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what is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form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7544" y="4120624"/>
            <a:ext cx="86764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De-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ethnocentrifying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tonal terminology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tonality, modality, bimodality, (non-) directionality, etc.</a:t>
            </a:r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3203848" y="3501008"/>
            <a:ext cx="792088" cy="504056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2" grpId="0" build="p" bldLvl="2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Form: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qu’est-ce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que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c’est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?</a:t>
            </a:r>
            <a:endParaRPr lang="en-GB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274545"/>
            <a:ext cx="83529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dirty="0" smtClean="0">
                <a:latin typeface="Tahoma" pitchFamily="34" charset="0"/>
                <a:cs typeface="Tahoma" pitchFamily="34" charset="0"/>
              </a:rPr>
              <a:t>“</a:t>
            </a:r>
            <a:r>
              <a:rPr lang="en-US" sz="3000" b="1" i="0" dirty="0" smtClean="0">
                <a:latin typeface="Tahoma" pitchFamily="34" charset="0"/>
                <a:cs typeface="Tahoma" pitchFamily="34" charset="0"/>
              </a:rPr>
              <a:t>form</a:t>
            </a:r>
            <a:r>
              <a:rPr lang="en-US" sz="30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2600" i="0" dirty="0" err="1" smtClean="0">
                <a:latin typeface="XPTPhonetic" pitchFamily="2" charset="2"/>
                <a:cs typeface="Tahoma" pitchFamily="34" charset="0"/>
              </a:rPr>
              <a:t>fo:m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/ 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n.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1" i="0" dirty="0" smtClean="0">
                <a:latin typeface="Tahoma" pitchFamily="34" charset="0"/>
                <a:cs typeface="Tahoma" pitchFamily="34" charset="0"/>
              </a:rPr>
              <a:t>1 a</a:t>
            </a:r>
            <a:r>
              <a:rPr lang="en-US" sz="3000" i="0" dirty="0" smtClean="0">
                <a:latin typeface="Tahoma" pitchFamily="34" charset="0"/>
                <a:cs typeface="Tahoma" pitchFamily="34" charset="0"/>
              </a:rPr>
              <a:t>  </a:t>
            </a:r>
          </a:p>
          <a:p>
            <a:r>
              <a:rPr lang="en-US" sz="3000" i="0" dirty="0" smtClean="0">
                <a:latin typeface="Tahoma" pitchFamily="34" charset="0"/>
                <a:cs typeface="Tahoma" pitchFamily="34" charset="0"/>
              </a:rPr>
              <a:t>a shape; an arrangement of parts” 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000" i="0" dirty="0" smtClean="0">
                <a:latin typeface="Tahoma" pitchFamily="34" charset="0"/>
                <a:cs typeface="Tahoma" pitchFamily="34" charset="0"/>
              </a:rPr>
            </a:b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Concise Oxford Dictionary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, 1995) </a:t>
            </a:r>
          </a:p>
          <a:p>
            <a:endParaRPr lang="en-US" sz="3000" i="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“the </a:t>
            </a:r>
            <a:r>
              <a:rPr lang="en-US" sz="2800" i="0" dirty="0">
                <a:latin typeface="Tahoma" pitchFamily="34" charset="0"/>
                <a:cs typeface="Tahoma" pitchFamily="34" charset="0"/>
              </a:rPr>
              <a:t>shape and structure of something as distinguished from its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material”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  </a:t>
            </a:r>
            <a:br>
              <a:rPr lang="en-US" sz="2000" i="0" dirty="0" smtClean="0">
                <a:latin typeface="Tahoma" pitchFamily="34" charset="0"/>
                <a:cs typeface="Tahoma" pitchFamily="34" charset="0"/>
              </a:rPr>
            </a:b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(Merriam-Webster, online 121005)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53336"/>
            <a:ext cx="1905000" cy="457200"/>
          </a:xfrm>
        </p:spPr>
        <p:txBody>
          <a:bodyPr/>
          <a:lstStyle/>
          <a:p>
            <a:pPr>
              <a:defRPr/>
            </a:pPr>
            <a:fld id="{87718D9E-B335-4E56-A443-4F6DFD70ADCD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1905000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36104"/>
          </a:xfrm>
        </p:spPr>
        <p:txBody>
          <a:bodyPr/>
          <a:lstStyle/>
          <a:p>
            <a:r>
              <a:rPr lang="en-US" sz="3200" dirty="0" smtClean="0">
                <a:latin typeface="Tahoma" pitchFamily="34" charset="0"/>
                <a:cs typeface="Tahoma" pitchFamily="34" charset="0"/>
              </a:rPr>
              <a:t>Visual “form” (‘composition’, ‘shape’, etc.)</a:t>
            </a:r>
            <a:endParaRPr lang="en-GB" sz="3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VisShapeFor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5592" y="1052736"/>
            <a:ext cx="2743200" cy="2016224"/>
          </a:xfrm>
          <a:prstGeom prst="rect">
            <a:avLst/>
          </a:prstGeom>
        </p:spPr>
      </p:pic>
      <p:pic>
        <p:nvPicPr>
          <p:cNvPr id="7" name="Picture 6" descr="VisShapeCoffeeP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052736"/>
            <a:ext cx="2286000" cy="2000250"/>
          </a:xfrm>
          <a:prstGeom prst="rect">
            <a:avLst/>
          </a:prstGeom>
        </p:spPr>
      </p:pic>
      <p:pic>
        <p:nvPicPr>
          <p:cNvPr id="8" name="Picture 7" descr="VisShapeFormBu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808" y="1052736"/>
            <a:ext cx="2476500" cy="199186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83568" y="3645024"/>
            <a:ext cx="77724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Musical “form” (‘composition’?)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4437112"/>
            <a:ext cx="8568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Exposition  | Exposition | Development | Recapitulation </a:t>
            </a:r>
            <a:endParaRPr lang="en-GB" sz="26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Notched Right Arrow 12"/>
          <p:cNvSpPr/>
          <p:nvPr/>
        </p:nvSpPr>
        <p:spPr bwMode="auto">
          <a:xfrm>
            <a:off x="7236296" y="5229200"/>
            <a:ext cx="1728192" cy="648072"/>
          </a:xfrm>
          <a:prstGeom prst="notchedRightArrow">
            <a:avLst/>
          </a:prstGeom>
          <a:solidFill>
            <a:srgbClr val="FF33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941168"/>
            <a:ext cx="8568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 Chorus      |    Chorus   |    Middle 8     | Chorus</a:t>
            </a:r>
            <a:endParaRPr lang="en-GB" sz="26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5373216"/>
            <a:ext cx="8568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  A             |        A       |        B           | A</a:t>
            </a:r>
            <a:endParaRPr lang="en-GB" sz="26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2603" y="5818038"/>
            <a:ext cx="6878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diachronic, extensional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2604" y="2852936"/>
            <a:ext cx="6878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synchronic,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intensional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0" y="386104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829D71-23D6-43CF-A9B6-0F97ED0FD9E7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/>
      <p:bldP spid="15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5854"/>
            <a:ext cx="8001000" cy="1150938"/>
          </a:xfrm>
        </p:spPr>
        <p:txBody>
          <a:bodyPr/>
          <a:lstStyle/>
          <a:p>
            <a:r>
              <a:rPr lang="en-GB" b="1" dirty="0" smtClean="0">
                <a:latin typeface="Tahoma" pitchFamily="34" charset="0"/>
              </a:rPr>
              <a:t>Overview</a:t>
            </a:r>
            <a:br>
              <a:rPr lang="en-GB" b="1" dirty="0" smtClean="0">
                <a:latin typeface="Tahoma" pitchFamily="34" charset="0"/>
              </a:rPr>
            </a:br>
            <a:r>
              <a:rPr lang="en-GB" sz="1400" dirty="0" smtClean="0">
                <a:latin typeface="Tahoma" pitchFamily="34" charset="0"/>
              </a:rPr>
              <a:t>presentation overview as </a:t>
            </a:r>
            <a:r>
              <a:rPr lang="en-GB" sz="1400" i="1" dirty="0" smtClean="0">
                <a:latin typeface="Tahoma" pitchFamily="34" charset="0"/>
              </a:rPr>
              <a:t>intended</a:t>
            </a:r>
            <a:r>
              <a:rPr lang="en-GB" sz="1400" dirty="0" smtClean="0">
                <a:latin typeface="Tahoma" pitchFamily="34" charset="0"/>
              </a:rPr>
              <a:t> 2012-11-08</a:t>
            </a:r>
            <a:endParaRPr lang="en-GB" sz="14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5066020"/>
            <a:ext cx="8383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PMusStuds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: ethno, socio and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semio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approaches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1681644"/>
            <a:ext cx="7920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Popular Music Studies (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PMusStuds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536" y="5733256"/>
            <a:ext cx="244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000" i="0" dirty="0" smtClean="0">
                <a:latin typeface="Tahoma" pitchFamily="34" charset="0"/>
                <a:cs typeface="Tahoma" pitchFamily="34" charset="0"/>
              </a:rPr>
              <a:t>Conclusions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5800" y="332656"/>
            <a:ext cx="1905000" cy="457200"/>
          </a:xfrm>
        </p:spPr>
        <p:txBody>
          <a:bodyPr/>
          <a:lstStyle/>
          <a:p>
            <a:pPr>
              <a:defRPr/>
            </a:pPr>
            <a:fld id="{6B161FDF-ABCD-4001-A8CB-4BE54DA75011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332656"/>
            <a:ext cx="1905000" cy="457200"/>
          </a:xfrm>
        </p:spPr>
        <p:txBody>
          <a:bodyPr/>
          <a:lstStyle/>
          <a:p>
            <a:pPr>
              <a:defRPr/>
            </a:pPr>
            <a:fld id="{724DE307-F0FF-451D-AE6D-EC67859C1A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313" y="2373848"/>
            <a:ext cx="77040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Troubles with terminology (general)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non-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notatable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parameters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poïesis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v. aesthesis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what is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form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7544" y="4120624"/>
            <a:ext cx="86764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De-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ethnocentrifying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tonal terminology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tonality, modality, bimodality, (non-) directionality, etc.</a:t>
            </a:r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6516216" y="1700808"/>
            <a:ext cx="792088" cy="504056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2" grpId="0" build="p" bldLvl="2"/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Isn’t this musical form?</a:t>
            </a:r>
            <a:endParaRPr lang="en-GB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412776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4”  loop, identification jingle  for YouTube video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The Scotch Snap</a:t>
            </a:r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 (2011)</a:t>
            </a:r>
            <a:endParaRPr lang="en-GB" sz="1600" i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TaggPipesJingleLo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1556792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2200796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Bagpipe sample drone 1-5-1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Sub-Saharan time line 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Bagpipe doubled (offset, detuned)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Sub-Saharan time line 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Sanza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mbira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/marimba sample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Bass line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4798893"/>
            <a:ext cx="73581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synchronic,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intensional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(‘vertical’, ‘texture’)</a:t>
            </a:r>
            <a:endParaRPr lang="en-US" sz="24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664" y="5879013"/>
            <a:ext cx="80457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diachronic, extensional 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(‘horizontal’, ‘narrative’)</a:t>
            </a:r>
            <a:endParaRPr lang="en-US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50040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SYNCRISIS, </a:t>
            </a:r>
            <a:r>
              <a:rPr lang="en-US" b="1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syncritic</a:t>
            </a:r>
            <a:r>
              <a:rPr lang="en-US" b="1" i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form</a:t>
            </a:r>
            <a:endParaRPr lang="en-GB" b="1" i="0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551723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DIATAXIS, </a:t>
            </a:r>
            <a:r>
              <a:rPr lang="en-US" b="1" i="0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diatactical</a:t>
            </a:r>
            <a:r>
              <a:rPr lang="en-US" b="1" i="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form</a:t>
            </a:r>
            <a:endParaRPr lang="en-GB" b="1" i="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2648" y="3410997"/>
            <a:ext cx="3059832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2 main types of </a:t>
            </a:r>
          </a:p>
          <a:p>
            <a:pPr algn="ctr"/>
            <a:r>
              <a:rPr lang="en-US" sz="2800" b="1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musical form</a:t>
            </a:r>
            <a:endParaRPr lang="en-GB" sz="2800" b="1" i="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876256" y="4365104"/>
            <a:ext cx="0" cy="648072"/>
          </a:xfrm>
          <a:prstGeom prst="straightConnector1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8460432" y="4365104"/>
            <a:ext cx="0" cy="1728192"/>
          </a:xfrm>
          <a:prstGeom prst="straightConnector1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778C01-011D-4926-AB77-4BD7D0002670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5616" y="1772816"/>
            <a:ext cx="626469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The </a:t>
            </a:r>
            <a:r>
              <a:rPr lang="en-US" sz="2400" b="1" i="0" dirty="0" smtClean="0">
                <a:latin typeface="Tahoma" pitchFamily="34" charset="0"/>
                <a:cs typeface="Tahoma" pitchFamily="34" charset="0"/>
              </a:rPr>
              <a:t>extended present </a:t>
            </a:r>
            <a:r>
              <a:rPr lang="en-US" sz="1800" i="0" dirty="0" smtClean="0">
                <a:latin typeface="Tahoma" pitchFamily="34" charset="0"/>
                <a:cs typeface="Tahoma" pitchFamily="34" charset="0"/>
              </a:rPr>
              <a:t>(a.k.a. ‘specious present’) </a:t>
            </a:r>
            <a:endParaRPr lang="en-GB" sz="1800" i="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1547664" y="2276872"/>
            <a:ext cx="0" cy="2304256"/>
          </a:xfrm>
          <a:prstGeom prst="line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 bldLvl="2"/>
      <p:bldP spid="6" grpId="0"/>
      <p:bldP spid="7" grpId="0"/>
      <p:bldP spid="9" grpId="0"/>
      <p:bldP spid="10" grpId="0"/>
      <p:bldP spid="11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5854"/>
            <a:ext cx="8001000" cy="1150938"/>
          </a:xfrm>
        </p:spPr>
        <p:txBody>
          <a:bodyPr/>
          <a:lstStyle/>
          <a:p>
            <a:r>
              <a:rPr lang="en-GB" b="1" dirty="0" smtClean="0">
                <a:latin typeface="Tahoma" pitchFamily="34" charset="0"/>
              </a:rPr>
              <a:t>Overview</a:t>
            </a:r>
            <a:br>
              <a:rPr lang="en-GB" b="1" dirty="0" smtClean="0">
                <a:latin typeface="Tahoma" pitchFamily="34" charset="0"/>
              </a:rPr>
            </a:br>
            <a:r>
              <a:rPr lang="en-GB" sz="1400" dirty="0" smtClean="0">
                <a:latin typeface="Tahoma" pitchFamily="34" charset="0"/>
              </a:rPr>
              <a:t>presentation overview as </a:t>
            </a:r>
            <a:r>
              <a:rPr lang="en-GB" sz="1400" i="1" dirty="0" smtClean="0">
                <a:latin typeface="Tahoma" pitchFamily="34" charset="0"/>
              </a:rPr>
              <a:t>intended</a:t>
            </a:r>
            <a:r>
              <a:rPr lang="en-GB" sz="1400" dirty="0" smtClean="0">
                <a:latin typeface="Tahoma" pitchFamily="34" charset="0"/>
              </a:rPr>
              <a:t> 2012-11-08</a:t>
            </a:r>
            <a:endParaRPr lang="en-GB" sz="14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5066020"/>
            <a:ext cx="8383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PMusStuds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: ethno, socio and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semio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approaches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1681644"/>
            <a:ext cx="7920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Popular Music Studies (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PMusStuds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536" y="5733256"/>
            <a:ext cx="244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000" i="0" dirty="0" smtClean="0">
                <a:latin typeface="Tahoma" pitchFamily="34" charset="0"/>
                <a:cs typeface="Tahoma" pitchFamily="34" charset="0"/>
              </a:rPr>
              <a:t>Conclusions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5800" y="332656"/>
            <a:ext cx="1905000" cy="457200"/>
          </a:xfrm>
        </p:spPr>
        <p:txBody>
          <a:bodyPr/>
          <a:lstStyle/>
          <a:p>
            <a:pPr>
              <a:defRPr/>
            </a:pPr>
            <a:fld id="{6B161FDF-ABCD-4001-A8CB-4BE54DA75011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332656"/>
            <a:ext cx="1905000" cy="457200"/>
          </a:xfrm>
        </p:spPr>
        <p:txBody>
          <a:bodyPr/>
          <a:lstStyle/>
          <a:p>
            <a:pPr>
              <a:defRPr/>
            </a:pPr>
            <a:fld id="{724DE307-F0FF-451D-AE6D-EC67859C1AD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313" y="2373848"/>
            <a:ext cx="77040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Troubles with terminology (general)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non-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notatable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parameters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poïesis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v. aesthesis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what is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form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7544" y="4120624"/>
            <a:ext cx="86764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De-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ethnocentrifying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tonal terminology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tonality, modality, bimodality, (non-) directionality, etc.</a:t>
            </a:r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7020272" y="4149080"/>
            <a:ext cx="792088" cy="504056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2" grpId="0" build="p" bldLvl="2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008112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Tonal Terminology</a:t>
            </a:r>
            <a:endParaRPr lang="en-GB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1148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Aspects of musical structure compatible with Western notation: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i.e. a system of graphic representation developed to encode mainly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monometric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music whose pitches conform to the twelve notes of our chromatically divided octave.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(a very small % of all music in the world)</a:t>
            </a:r>
            <a:endParaRPr lang="en-GB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8E531-DCC7-40F5-A5B8-6C7D239243A1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558924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Please see </a:t>
            </a:r>
            <a:r>
              <a:rPr lang="en-GB" sz="2000" dirty="0" smtClean="0">
                <a:latin typeface="Tahoma" pitchFamily="34" charset="0"/>
                <a:cs typeface="Tahoma" pitchFamily="34" charset="0"/>
              </a:rPr>
              <a:t>Troubles with Tonal Terminology</a:t>
            </a:r>
            <a:r>
              <a:rPr lang="en-GB" sz="2000" i="0" dirty="0" smtClean="0">
                <a:latin typeface="Tahoma" pitchFamily="34" charset="0"/>
                <a:cs typeface="Tahoma" pitchFamily="34" charset="0"/>
              </a:rPr>
              <a:t> (2011) at www.tagg.org/xpdfs/Aharonian2011.pdf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 	</a:t>
            </a:r>
            <a:endParaRPr lang="en-GB" sz="2000" i="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cs typeface="Tahoma" pitchFamily="34" charset="0"/>
              </a:rPr>
              <a:t>Some problem terms</a:t>
            </a:r>
            <a:endParaRPr lang="en-GB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11188" y="1762125"/>
            <a:ext cx="39608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tone</a:t>
            </a:r>
          </a:p>
          <a:p>
            <a:pPr>
              <a:buFont typeface="Arial" charset="0"/>
              <a:buChar char="•"/>
            </a:pPr>
            <a:r>
              <a:rPr lang="en-US" dirty="0"/>
              <a:t> tonic</a:t>
            </a:r>
          </a:p>
          <a:p>
            <a:pPr>
              <a:buFont typeface="Arial" charset="0"/>
              <a:buChar char="•"/>
            </a:pPr>
            <a:r>
              <a:rPr lang="en-US" dirty="0"/>
              <a:t> tonal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tonality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modality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pretonal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post-tonal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atonal</a:t>
            </a:r>
            <a:endParaRPr lang="en-US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716463" y="1677988"/>
            <a:ext cx="39592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dominant</a:t>
            </a:r>
          </a:p>
          <a:p>
            <a:pPr>
              <a:buFont typeface="Arial" charset="0"/>
              <a:buChar char="•"/>
            </a:pPr>
            <a:r>
              <a:rPr lang="en-US"/>
              <a:t> subdominant</a:t>
            </a:r>
          </a:p>
          <a:p>
            <a:pPr>
              <a:buFont typeface="Arial" charset="0"/>
              <a:buChar char="•"/>
            </a:pPr>
            <a:r>
              <a:rPr lang="en-US"/>
              <a:t> relative major/minor</a:t>
            </a:r>
          </a:p>
          <a:p>
            <a:pPr>
              <a:buFont typeface="Arial" charset="0"/>
              <a:buChar char="•"/>
            </a:pPr>
            <a:r>
              <a:rPr lang="en-US"/>
              <a:t> modulation</a:t>
            </a:r>
          </a:p>
          <a:p>
            <a:pPr>
              <a:buFont typeface="Arial" charset="0"/>
              <a:buChar char="•"/>
            </a:pPr>
            <a:r>
              <a:rPr lang="en-US"/>
              <a:t> perfect cadence</a:t>
            </a:r>
          </a:p>
          <a:p>
            <a:pPr>
              <a:buFont typeface="Arial" charset="0"/>
              <a:buChar char="•"/>
            </a:pPr>
            <a:r>
              <a:rPr lang="en-US"/>
              <a:t> half cadence</a:t>
            </a:r>
          </a:p>
          <a:p>
            <a:pPr>
              <a:buFont typeface="Arial" charset="0"/>
              <a:buChar char="•"/>
            </a:pPr>
            <a:r>
              <a:rPr lang="en-US"/>
              <a:t> plagal cadence</a:t>
            </a:r>
          </a:p>
          <a:p>
            <a:pPr>
              <a:buFont typeface="Arial" charset="0"/>
              <a:buChar char="•"/>
            </a:pPr>
            <a:r>
              <a:rPr lang="en-US"/>
              <a:t> interrupted cadence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Montage: 11 extracts</a:t>
            </a:r>
            <a:endParaRPr lang="en-GB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627313" y="5300663"/>
            <a:ext cx="4465637" cy="2778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 dirty="0">
                <a:solidFill>
                  <a:srgbClr val="99CCFF"/>
                </a:solidFill>
                <a:latin typeface="Tahoma" pitchFamily="34" charset="0"/>
              </a:rPr>
              <a:t>Play  D:\temp\Video\Berlin\ RomeMontageV2.mpg</a:t>
            </a:r>
            <a:endParaRPr lang="en-GB" sz="1200" i="0" dirty="0">
              <a:solidFill>
                <a:srgbClr val="99CC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  <a:cs typeface="Tahoma" pitchFamily="34" charset="0"/>
              </a:rPr>
              <a:t>‘Atonal’?!?</a:t>
            </a:r>
            <a:br>
              <a:rPr lang="en-US" smtClean="0">
                <a:latin typeface="Tahoma" pitchFamily="34" charset="0"/>
                <a:cs typeface="Tahoma" pitchFamily="34" charset="0"/>
              </a:rPr>
            </a:br>
            <a:r>
              <a:rPr lang="en-US" sz="2800" i="1" smtClean="0">
                <a:latin typeface="Tahoma" pitchFamily="34" charset="0"/>
                <a:cs typeface="Tahoma" pitchFamily="34" charset="0"/>
              </a:rPr>
              <a:t>Mission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 underscore at 0:00:45 (Morricone)</a:t>
            </a:r>
            <a:endParaRPr lang="en-GB" sz="280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339" name="Picture 3" descr="SickSt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238375"/>
            <a:ext cx="7634287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A1a-SickStrSlides-Start(18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en-US" sz="4000" smtClean="0">
                <a:latin typeface="Tahoma" pitchFamily="34" charset="0"/>
                <a:cs typeface="Tahoma" pitchFamily="34" charset="0"/>
              </a:rPr>
              <a:t>Linguistic derivative pattern</a:t>
            </a:r>
            <a:endParaRPr lang="en-GB" sz="400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8313" y="1563688"/>
          <a:ext cx="8136904" cy="344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944216"/>
                <a:gridCol w="2160240"/>
                <a:gridCol w="2304256"/>
              </a:tblGrid>
              <a:tr h="58273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comic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comical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clinic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clinical</a:t>
                      </a:r>
                      <a:endParaRPr lang="en-GB" sz="3200" dirty="0"/>
                    </a:p>
                  </a:txBody>
                  <a:tcPr/>
                </a:tc>
              </a:tr>
              <a:tr h="6357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ethic[s]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ethical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magic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magical</a:t>
                      </a:r>
                      <a:endParaRPr lang="en-GB" sz="3200" dirty="0"/>
                    </a:p>
                  </a:txBody>
                  <a:tcPr/>
                </a:tc>
              </a:tr>
              <a:tr h="6357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music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musical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optic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optical</a:t>
                      </a:r>
                      <a:endParaRPr lang="en-GB" sz="3200" dirty="0"/>
                    </a:p>
                  </a:txBody>
                  <a:tcPr/>
                </a:tc>
              </a:tr>
              <a:tr h="79754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polemic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polemical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rhetoric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rhetorical</a:t>
                      </a:r>
                      <a:endParaRPr lang="en-GB" sz="3200" dirty="0"/>
                    </a:p>
                  </a:txBody>
                  <a:tcPr/>
                </a:tc>
              </a:tr>
              <a:tr h="79754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statistic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statistical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tropic[s]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tropical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4213" y="5300663"/>
            <a:ext cx="73437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TONIC    TONICAL  – TONICALITY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19175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cs typeface="Tahoma" pitchFamily="34" charset="0"/>
              </a:rPr>
              <a:t>Chordal mystery category</a:t>
            </a:r>
            <a:endParaRPr lang="en-GB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64163" y="2052638"/>
            <a:ext cx="2160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QUARTAL</a:t>
            </a:r>
            <a:endParaRPr lang="en-GB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TertQuartNoLabelsB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2928938"/>
            <a:ext cx="837882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2060575"/>
            <a:ext cx="453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0">
                <a:latin typeface="Tahoma" pitchFamily="34" charset="0"/>
                <a:cs typeface="Tahoma" pitchFamily="34" charset="0"/>
              </a:rPr>
              <a:t>‘triadic’? ‘functional’ ? ‘diatonic’?</a:t>
            </a:r>
            <a:endParaRPr lang="en-GB" sz="2400" i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2011363"/>
            <a:ext cx="42481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TERTIAL</a:t>
            </a:r>
            <a:endParaRPr lang="en-GB" sz="4400" b="1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Tahoma" pitchFamily="34" charset="0"/>
                <a:cs typeface="Tahoma" pitchFamily="34" charset="0"/>
              </a:rPr>
              <a:t>3 categories of tonical tertial harmony</a:t>
            </a:r>
            <a:endParaRPr lang="en-GB" sz="32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2060575"/>
            <a:ext cx="77057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i="0"/>
              <a:t> </a:t>
            </a:r>
            <a:r>
              <a:rPr lang="en-US" sz="3600" i="0">
                <a:latin typeface="Tahoma" pitchFamily="34" charset="0"/>
                <a:cs typeface="Tahoma" pitchFamily="34" charset="0"/>
              </a:rPr>
              <a:t>Euroclassical tertial harmony</a:t>
            </a:r>
          </a:p>
          <a:p>
            <a:pPr>
              <a:buFont typeface="Arial" charset="0"/>
              <a:buChar char="•"/>
            </a:pPr>
            <a:r>
              <a:rPr lang="en-US" sz="3600">
                <a:latin typeface="Tahoma" pitchFamily="34" charset="0"/>
                <a:cs typeface="Tahoma" pitchFamily="34" charset="0"/>
              </a:rPr>
              <a:t> Non-classical ionian tertial harmony</a:t>
            </a:r>
          </a:p>
          <a:p>
            <a:pPr>
              <a:buFont typeface="Arial" charset="0"/>
              <a:buChar char="•"/>
            </a:pPr>
            <a:r>
              <a:rPr lang="en-US" sz="360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i="0">
                <a:latin typeface="Tahoma" pitchFamily="34" charset="0"/>
                <a:cs typeface="Tahoma" pitchFamily="34" charset="0"/>
              </a:rPr>
              <a:t>Non-ionian tertial harmony</a:t>
            </a:r>
            <a:endParaRPr lang="en-GB" sz="3600" i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1041648"/>
            <a:ext cx="7772400" cy="3179440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Montage:</a:t>
            </a:r>
            <a:br>
              <a:rPr lang="en-US" sz="3600" dirty="0" smtClean="0">
                <a:latin typeface="Tahoma" pitchFamily="34" charset="0"/>
                <a:cs typeface="Tahoma" pitchFamily="34" charset="0"/>
              </a:rPr>
            </a:br>
            <a:r>
              <a:rPr lang="en-US" sz="3600" dirty="0" smtClean="0">
                <a:latin typeface="Tahoma" pitchFamily="34" charset="0"/>
                <a:cs typeface="Tahoma" pitchFamily="34" charset="0"/>
              </a:rPr>
              <a:t>Non-classical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ionian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tertial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harmony</a:t>
            </a:r>
            <a:br>
              <a:rPr lang="en-US" sz="36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>(1) Parallel fifths and octaves</a:t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>(2) Ionian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bitonical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shuttles </a:t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1800" dirty="0" smtClean="0">
                <a:latin typeface="Tahoma" pitchFamily="34" charset="0"/>
                <a:cs typeface="Tahoma" pitchFamily="34" charset="0"/>
              </a:rPr>
              <a:t>(shuttle = “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lanzadera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”, “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vaivén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”)</a:t>
            </a:r>
            <a:endParaRPr lang="en-GB" sz="1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042988" y="6323013"/>
            <a:ext cx="7127875" cy="276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 dirty="0">
                <a:solidFill>
                  <a:srgbClr val="99CCFF"/>
                </a:solidFill>
                <a:latin typeface="Tahoma" pitchFamily="34" charset="0"/>
              </a:rPr>
              <a:t>Play </a:t>
            </a:r>
            <a:r>
              <a:rPr lang="en-US" sz="1200" i="0" dirty="0" smtClean="0">
                <a:solidFill>
                  <a:srgbClr val="99CCFF"/>
                </a:solidFill>
                <a:latin typeface="Tahoma" pitchFamily="34" charset="0"/>
              </a:rPr>
              <a:t>E:\Video\ IonianNonClassical.mpg</a:t>
            </a:r>
            <a:endParaRPr lang="en-GB" sz="1200" i="0" dirty="0">
              <a:solidFill>
                <a:srgbClr val="99CCFF"/>
              </a:solidFill>
              <a:latin typeface="Tahom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832" y="332656"/>
            <a:ext cx="1905000" cy="457200"/>
          </a:xfrm>
        </p:spPr>
        <p:txBody>
          <a:bodyPr/>
          <a:lstStyle/>
          <a:p>
            <a:pPr>
              <a:defRPr/>
            </a:pPr>
            <a:fld id="{075B3390-00A4-4830-B8F5-8D37C06D6D50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0232" y="332656"/>
            <a:ext cx="1905000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5888"/>
            <a:ext cx="8001000" cy="1150937"/>
          </a:xfrm>
        </p:spPr>
        <p:txBody>
          <a:bodyPr/>
          <a:lstStyle/>
          <a:p>
            <a:r>
              <a:rPr lang="en-GB" sz="3200" b="1" dirty="0" smtClean="0">
                <a:latin typeface="Tahoma" pitchFamily="34" charset="0"/>
              </a:rPr>
              <a:t>Uno </a:t>
            </a:r>
            <a:r>
              <a:rPr lang="en-GB" sz="3200" b="1" dirty="0" err="1" smtClean="0">
                <a:latin typeface="Tahoma" pitchFamily="34" charset="0"/>
              </a:rPr>
              <a:t>objectivo</a:t>
            </a:r>
            <a:r>
              <a:rPr lang="en-GB" sz="3200" b="1" dirty="0" smtClean="0">
                <a:latin typeface="Tahoma" pitchFamily="34" charset="0"/>
              </a:rPr>
              <a:t> principal </a:t>
            </a:r>
            <a:br>
              <a:rPr lang="en-GB" sz="3200" b="1" dirty="0" smtClean="0">
                <a:latin typeface="Tahoma" pitchFamily="34" charset="0"/>
              </a:rPr>
            </a:br>
            <a:r>
              <a:rPr lang="en-GB" sz="3200" b="1" dirty="0" smtClean="0">
                <a:latin typeface="Tahoma" pitchFamily="34" charset="0"/>
              </a:rPr>
              <a:t>con </a:t>
            </a:r>
            <a:r>
              <a:rPr lang="en-GB" sz="3200" b="1" dirty="0" err="1" smtClean="0">
                <a:latin typeface="Tahoma" pitchFamily="34" charset="0"/>
              </a:rPr>
              <a:t>esta</a:t>
            </a:r>
            <a:r>
              <a:rPr lang="en-GB" sz="3200" b="1" dirty="0" smtClean="0">
                <a:latin typeface="Tahoma" pitchFamily="34" charset="0"/>
              </a:rPr>
              <a:t> </a:t>
            </a:r>
            <a:r>
              <a:rPr lang="en-GB" sz="3200" b="1" dirty="0" err="1" smtClean="0">
                <a:latin typeface="Tahoma" pitchFamily="34" charset="0"/>
              </a:rPr>
              <a:t>presentación</a:t>
            </a:r>
            <a:endParaRPr lang="en-GB" sz="32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07904" y="2132856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latin typeface="Tahoma" pitchFamily="34" charset="0"/>
                <a:cs typeface="Tahoma" pitchFamily="34" charset="0"/>
              </a:rPr>
              <a:t>razones</a:t>
            </a:r>
            <a:endParaRPr lang="en-GB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520" y="1198563"/>
            <a:ext cx="84956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D</a:t>
            </a:r>
            <a:r>
              <a:rPr lang="es-ES" sz="2800" i="0" dirty="0" err="1">
                <a:latin typeface="Tahoma" pitchFamily="34" charset="0"/>
                <a:cs typeface="Tahoma" pitchFamily="34" charset="0"/>
              </a:rPr>
              <a:t>emostrar</a:t>
            </a:r>
            <a:r>
              <a:rPr lang="es-ES" sz="2800" i="0" dirty="0">
                <a:latin typeface="Tahoma" pitchFamily="34" charset="0"/>
                <a:cs typeface="Tahoma" pitchFamily="34" charset="0"/>
              </a:rPr>
              <a:t> la necesidad de una </a:t>
            </a:r>
            <a:r>
              <a:rPr lang="es-ES" sz="2800" i="0" dirty="0" smtClean="0">
                <a:latin typeface="Tahoma" pitchFamily="34" charset="0"/>
                <a:cs typeface="Tahoma" pitchFamily="34" charset="0"/>
              </a:rPr>
              <a:t>reforma termino-lógica y metodológica en </a:t>
            </a:r>
            <a:r>
              <a:rPr lang="es-ES" sz="2800" i="0" dirty="0">
                <a:latin typeface="Tahoma" pitchFamily="34" charset="0"/>
                <a:cs typeface="Tahoma" pitchFamily="34" charset="0"/>
              </a:rPr>
              <a:t>los estudios musicales.</a:t>
            </a:r>
            <a:endParaRPr lang="en-GB" sz="2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2636838"/>
            <a:ext cx="87201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s-ES" sz="2400" i="0" dirty="0" err="1">
                <a:latin typeface="Tahoma" pitchFamily="34" charset="0"/>
                <a:cs typeface="Tahoma" pitchFamily="34" charset="0"/>
              </a:rPr>
              <a:t>Omnipreséncia</a:t>
            </a:r>
            <a:r>
              <a:rPr lang="es-ES" sz="2400" i="0" dirty="0">
                <a:latin typeface="Tahoma" pitchFamily="34" charset="0"/>
                <a:cs typeface="Tahoma" pitchFamily="34" charset="0"/>
              </a:rPr>
              <a:t> y </a:t>
            </a:r>
            <a:r>
              <a:rPr lang="es-ES" sz="2400" i="0" dirty="0" err="1">
                <a:latin typeface="Tahoma" pitchFamily="34" charset="0"/>
                <a:cs typeface="Tahoma" pitchFamily="34" charset="0"/>
              </a:rPr>
              <a:t>importáncia</a:t>
            </a:r>
            <a:r>
              <a:rPr lang="es-ES" sz="2400" i="0" dirty="0">
                <a:latin typeface="Tahoma" pitchFamily="34" charset="0"/>
                <a:cs typeface="Tahoma" pitchFamily="34" charset="0"/>
              </a:rPr>
              <a:t> de música en la sociedad </a:t>
            </a:r>
            <a:r>
              <a:rPr lang="es-ES" sz="2400" i="0" dirty="0" smtClean="0">
                <a:latin typeface="Tahoma" pitchFamily="34" charset="0"/>
                <a:cs typeface="Tahoma" pitchFamily="34" charset="0"/>
              </a:rPr>
              <a:t>contemporánea (&gt;4 horas o €3 per diem). </a:t>
            </a:r>
            <a:endParaRPr lang="es-ES" sz="1400" i="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400" i="0" dirty="0">
                <a:latin typeface="Tahoma" pitchFamily="34" charset="0"/>
                <a:cs typeface="Tahoma" pitchFamily="34" charset="0"/>
              </a:rPr>
              <a:t>Democratización de los estudios musicales (los ‘no-</a:t>
            </a:r>
            <a:r>
              <a:rPr lang="es-ES" sz="2400" i="0" dirty="0" err="1">
                <a:latin typeface="Tahoma" pitchFamily="34" charset="0"/>
                <a:cs typeface="Tahoma" pitchFamily="34" charset="0"/>
              </a:rPr>
              <a:t>musicos</a:t>
            </a:r>
            <a:r>
              <a:rPr lang="es-ES" sz="2400" i="0" dirty="0">
                <a:latin typeface="Tahoma" pitchFamily="34" charset="0"/>
                <a:cs typeface="Tahoma" pitchFamily="34" charset="0"/>
              </a:rPr>
              <a:t>’); los parámetros de expresión no-</a:t>
            </a:r>
            <a:r>
              <a:rPr lang="es-ES" sz="2400" i="0" dirty="0" err="1">
                <a:latin typeface="Tahoma" pitchFamily="34" charset="0"/>
                <a:cs typeface="Tahoma" pitchFamily="34" charset="0"/>
              </a:rPr>
              <a:t>transcriptibles</a:t>
            </a:r>
            <a:r>
              <a:rPr lang="es-ES" sz="2400" i="0" dirty="0">
                <a:latin typeface="Tahoma" pitchFamily="34" charset="0"/>
                <a:cs typeface="Tahoma" pitchFamily="34" charset="0"/>
              </a:rPr>
              <a:t> (timbre, persona vocal, espacio sónico, etc.). </a:t>
            </a:r>
            <a:endParaRPr lang="en-GB" sz="1400" i="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400" i="0" dirty="0">
                <a:latin typeface="Tahoma" pitchFamily="34" charset="0"/>
                <a:cs typeface="Tahoma" pitchFamily="34" charset="0"/>
              </a:rPr>
              <a:t>Globalización musical: ej. España y Gran Bretaña, antes qué la Europa Central, + músicas africanas y indígenas;</a:t>
            </a:r>
            <a:br>
              <a:rPr lang="es-ES" sz="2400" i="0" dirty="0">
                <a:latin typeface="Tahoma" pitchFamily="34" charset="0"/>
                <a:cs typeface="Tahoma" pitchFamily="34" charset="0"/>
              </a:rPr>
            </a:br>
            <a:r>
              <a:rPr lang="es-ES" sz="2400" i="0" dirty="0">
                <a:latin typeface="Tahoma" pitchFamily="34" charset="0"/>
                <a:cs typeface="Tahoma" pitchFamily="34" charset="0"/>
              </a:rPr>
              <a:t>riesgos </a:t>
            </a:r>
            <a:r>
              <a:rPr lang="es-ES" sz="2400" i="0" dirty="0" err="1">
                <a:latin typeface="Tahoma" pitchFamily="34" charset="0"/>
                <a:cs typeface="Tahoma" pitchFamily="34" charset="0"/>
              </a:rPr>
              <a:t>etnocéntricos</a:t>
            </a:r>
            <a:r>
              <a:rPr lang="es-ES" sz="2400" i="0" dirty="0">
                <a:latin typeface="Tahoma" pitchFamily="34" charset="0"/>
                <a:cs typeface="Tahoma" pitchFamily="34" charset="0"/>
              </a:rPr>
              <a:t>, </a:t>
            </a:r>
            <a:r>
              <a:rPr lang="es-ES" sz="2400" i="0" dirty="0" err="1">
                <a:latin typeface="Tahoma" pitchFamily="34" charset="0"/>
                <a:cs typeface="Tahoma" pitchFamily="34" charset="0"/>
              </a:rPr>
              <a:t>clas</a:t>
            </a:r>
            <a:r>
              <a:rPr lang="es-ES" sz="2400" i="0" dirty="0">
                <a:latin typeface="Tahoma" pitchFamily="34" charset="0"/>
                <a:cs typeface="Tahoma" pitchFamily="34" charset="0"/>
              </a:rPr>
              <a:t>-céntricos y colonialistas.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400" i="0" dirty="0">
                <a:latin typeface="Tahoma" pitchFamily="34" charset="0"/>
                <a:cs typeface="Tahoma" pitchFamily="34" charset="0"/>
              </a:rPr>
              <a:t>Evitar el </a:t>
            </a:r>
            <a:r>
              <a:rPr lang="es-ES" sz="2400" i="0" dirty="0" err="1">
                <a:latin typeface="Tahoma" pitchFamily="34" charset="0"/>
                <a:cs typeface="Tahoma" pitchFamily="34" charset="0"/>
              </a:rPr>
              <a:t>estanamiento</a:t>
            </a:r>
            <a:r>
              <a:rPr lang="es-ES" sz="2400" i="0" dirty="0">
                <a:latin typeface="Tahoma" pitchFamily="34" charset="0"/>
                <a:cs typeface="Tahoma" pitchFamily="34" charset="0"/>
              </a:rPr>
              <a:t> de la </a:t>
            </a:r>
            <a:r>
              <a:rPr lang="es-ES" sz="2400" i="0" dirty="0" err="1">
                <a:latin typeface="Tahoma" pitchFamily="34" charset="0"/>
                <a:cs typeface="Tahoma" pitchFamily="34" charset="0"/>
              </a:rPr>
              <a:t>teoria</a:t>
            </a:r>
            <a:r>
              <a:rPr lang="es-ES" sz="2400" i="0" dirty="0">
                <a:latin typeface="Tahoma" pitchFamily="34" charset="0"/>
                <a:cs typeface="Tahoma" pitchFamily="34" charset="0"/>
              </a:rPr>
              <a:t> musical y la </a:t>
            </a:r>
            <a:r>
              <a:rPr lang="es-ES" sz="2400" i="0" dirty="0" err="1">
                <a:latin typeface="Tahoma" pitchFamily="34" charset="0"/>
                <a:cs typeface="Tahoma" pitchFamily="34" charset="0"/>
              </a:rPr>
              <a:t>alienac</a:t>
            </a:r>
            <a:r>
              <a:rPr lang="en-US" sz="2400" i="0" dirty="0" err="1">
                <a:latin typeface="Tahoma" pitchFamily="34" charset="0"/>
                <a:cs typeface="Tahoma" pitchFamily="34" charset="0"/>
              </a:rPr>
              <a:t>ión</a:t>
            </a:r>
            <a:r>
              <a:rPr lang="en-US" sz="2400" i="0" dirty="0">
                <a:latin typeface="Tahoma" pitchFamily="34" charset="0"/>
                <a:cs typeface="Tahoma" pitchFamily="34" charset="0"/>
              </a:rPr>
              <a:t/>
            </a:r>
            <a:br>
              <a:rPr lang="en-US" sz="2400" i="0" dirty="0">
                <a:latin typeface="Tahoma" pitchFamily="34" charset="0"/>
                <a:cs typeface="Tahoma" pitchFamily="34" charset="0"/>
              </a:rPr>
            </a:br>
            <a:r>
              <a:rPr lang="en-US" sz="2400" i="0" dirty="0">
                <a:latin typeface="Tahoma" pitchFamily="34" charset="0"/>
                <a:cs typeface="Tahoma" pitchFamily="34" charset="0"/>
              </a:rPr>
              <a:t>de </a:t>
            </a:r>
            <a:r>
              <a:rPr lang="en-US" sz="2400" i="0" dirty="0" err="1">
                <a:latin typeface="Tahoma" pitchFamily="34" charset="0"/>
                <a:cs typeface="Tahoma" pitchFamily="34" charset="0"/>
              </a:rPr>
              <a:t>nuestros</a:t>
            </a:r>
            <a:r>
              <a:rPr lang="en-US" sz="24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0" dirty="0" err="1">
                <a:latin typeface="Tahoma" pitchFamily="34" charset="0"/>
                <a:cs typeface="Tahoma" pitchFamily="34" charset="0"/>
              </a:rPr>
              <a:t>estudiantes</a:t>
            </a:r>
            <a:r>
              <a:rPr lang="en-US" sz="2400" i="0" dirty="0">
                <a:latin typeface="Tahoma" pitchFamily="34" charset="0"/>
                <a:cs typeface="Tahoma" pitchFamily="34" charset="0"/>
              </a:rPr>
              <a:t>.</a:t>
            </a:r>
            <a:r>
              <a:rPr lang="es-ES" sz="2400" i="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1124744"/>
            <a:ext cx="7772400" cy="4320480"/>
          </a:xfrm>
        </p:spPr>
        <p:txBody>
          <a:bodyPr/>
          <a:lstStyle/>
          <a:p>
            <a:r>
              <a:rPr lang="en-US" sz="3200" dirty="0" smtClean="0">
                <a:latin typeface="Tahoma" pitchFamily="34" charset="0"/>
                <a:cs typeface="Tahoma" pitchFamily="34" charset="0"/>
              </a:rPr>
              <a:t>From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ionian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mixolydian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to bimodality.</a:t>
            </a:r>
            <a:br>
              <a:rPr lang="en-US" sz="3200" dirty="0" smtClean="0">
                <a:latin typeface="Tahoma" pitchFamily="34" charset="0"/>
                <a:cs typeface="Tahoma" pitchFamily="34" charset="0"/>
              </a:rPr>
            </a:br>
            <a:r>
              <a:rPr lang="en-US" sz="3200" dirty="0" smtClean="0">
                <a:latin typeface="Tahoma" pitchFamily="34" charset="0"/>
                <a:cs typeface="Tahoma" pitchFamily="34" charset="0"/>
              </a:rPr>
              <a:t>[1] </a:t>
            </a:r>
            <a:r>
              <a:rPr lang="en-US" sz="3200" i="1" dirty="0" smtClean="0">
                <a:latin typeface="Tahoma" pitchFamily="34" charset="0"/>
                <a:cs typeface="Tahoma" pitchFamily="34" charset="0"/>
              </a:rPr>
              <a:t>Who’s </a:t>
            </a:r>
            <a:r>
              <a:rPr lang="en-US" sz="3200" i="1" dirty="0" err="1" smtClean="0">
                <a:latin typeface="Tahoma" pitchFamily="34" charset="0"/>
                <a:cs typeface="Tahoma" pitchFamily="34" charset="0"/>
              </a:rPr>
              <a:t>Gonna</a:t>
            </a:r>
            <a:r>
              <a:rPr lang="en-US" sz="3200" i="1" dirty="0" smtClean="0">
                <a:latin typeface="Tahoma" pitchFamily="34" charset="0"/>
                <a:cs typeface="Tahoma" pitchFamily="34" charset="0"/>
              </a:rPr>
              <a:t> Build Your Wall?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200" dirty="0" smtClean="0">
                <a:latin typeface="Tahoma" pitchFamily="34" charset="0"/>
                <a:cs typeface="Tahoma" pitchFamily="34" charset="0"/>
              </a:rPr>
            </a:br>
            <a:r>
              <a:rPr lang="en-US" sz="3200" dirty="0" smtClean="0">
                <a:latin typeface="Tahoma" pitchFamily="34" charset="0"/>
                <a:cs typeface="Tahoma" pitchFamily="34" charset="0"/>
              </a:rPr>
              <a:t>[2] Ionian-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æolian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bimodality</a:t>
            </a:r>
            <a:br>
              <a:rPr lang="en-US" sz="3200" dirty="0" smtClean="0">
                <a:latin typeface="Tahoma" pitchFamily="34" charset="0"/>
                <a:cs typeface="Tahoma" pitchFamily="34" charset="0"/>
              </a:rPr>
            </a:br>
            <a:r>
              <a:rPr lang="en-US" sz="3200" dirty="0" smtClean="0">
                <a:latin typeface="Tahoma" pitchFamily="34" charset="0"/>
                <a:cs typeface="Tahoma" pitchFamily="34" charset="0"/>
              </a:rPr>
              <a:t>[3]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Æolian-phrygian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bimodality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>Extracts from </a:t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Dominants and Dominance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i="1" dirty="0" err="1" smtClean="0">
                <a:latin typeface="Tahoma" pitchFamily="34" charset="0"/>
                <a:cs typeface="Tahoma" pitchFamily="34" charset="0"/>
              </a:rPr>
              <a:t>Dominantes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y </a:t>
            </a:r>
            <a:r>
              <a:rPr lang="en-US" sz="2400" i="1" dirty="0" err="1" smtClean="0">
                <a:latin typeface="Tahoma" pitchFamily="34" charset="0"/>
                <a:cs typeface="Tahoma" pitchFamily="34" charset="0"/>
              </a:rPr>
              <a:t>dominación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http://www.youtube.com/watch?v=rWlt9Is1nms</a:t>
            </a:r>
            <a:endParaRPr lang="en-GB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042988" y="6093296"/>
            <a:ext cx="7127875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 dirty="0">
                <a:solidFill>
                  <a:srgbClr val="99CCFF"/>
                </a:solidFill>
                <a:latin typeface="Tahoma" pitchFamily="34" charset="0"/>
              </a:rPr>
              <a:t>Play  </a:t>
            </a:r>
            <a:r>
              <a:rPr lang="en-US" sz="1200" i="0" dirty="0" smtClean="0">
                <a:solidFill>
                  <a:srgbClr val="99CCFF"/>
                </a:solidFill>
                <a:latin typeface="Tahoma" pitchFamily="34" charset="0"/>
              </a:rPr>
              <a:t>E:\Video\Bimodality2.mpg (15 </a:t>
            </a:r>
            <a:r>
              <a:rPr lang="en-US" sz="1200" i="0" dirty="0" err="1" smtClean="0">
                <a:solidFill>
                  <a:srgbClr val="99CCFF"/>
                </a:solidFill>
                <a:latin typeface="Tahoma" pitchFamily="34" charset="0"/>
              </a:rPr>
              <a:t>mins</a:t>
            </a:r>
            <a:r>
              <a:rPr lang="en-US" sz="1200" i="0" dirty="0" smtClean="0">
                <a:solidFill>
                  <a:srgbClr val="99CCFF"/>
                </a:solidFill>
                <a:latin typeface="Tahoma" pitchFamily="34" charset="0"/>
              </a:rPr>
              <a:t>)</a:t>
            </a:r>
            <a:endParaRPr lang="en-GB" sz="1200" i="0" dirty="0">
              <a:solidFill>
                <a:srgbClr val="99CC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5854"/>
            <a:ext cx="8001000" cy="1150938"/>
          </a:xfrm>
        </p:spPr>
        <p:txBody>
          <a:bodyPr/>
          <a:lstStyle/>
          <a:p>
            <a:r>
              <a:rPr lang="en-GB" b="1" dirty="0" smtClean="0">
                <a:latin typeface="Tahoma" pitchFamily="34" charset="0"/>
              </a:rPr>
              <a:t>Overview</a:t>
            </a:r>
            <a:br>
              <a:rPr lang="en-GB" b="1" dirty="0" smtClean="0">
                <a:latin typeface="Tahoma" pitchFamily="34" charset="0"/>
              </a:rPr>
            </a:br>
            <a:r>
              <a:rPr lang="en-GB" sz="1400" dirty="0" smtClean="0">
                <a:latin typeface="Tahoma" pitchFamily="34" charset="0"/>
              </a:rPr>
              <a:t>presentation overview as </a:t>
            </a:r>
            <a:r>
              <a:rPr lang="en-GB" sz="1400" i="1" dirty="0" smtClean="0">
                <a:latin typeface="Tahoma" pitchFamily="34" charset="0"/>
              </a:rPr>
              <a:t>intended</a:t>
            </a:r>
            <a:r>
              <a:rPr lang="en-GB" sz="1400" dirty="0" smtClean="0">
                <a:latin typeface="Tahoma" pitchFamily="34" charset="0"/>
              </a:rPr>
              <a:t> 2012-11-08</a:t>
            </a:r>
            <a:endParaRPr lang="en-GB" sz="14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5066020"/>
            <a:ext cx="8383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PMusStuds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: ethno, socio,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semio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approaches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1681644"/>
            <a:ext cx="7920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Popular Music Studies (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PMusStuds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536" y="5733256"/>
            <a:ext cx="244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000" i="0" dirty="0" smtClean="0">
                <a:latin typeface="Tahoma" pitchFamily="34" charset="0"/>
                <a:cs typeface="Tahoma" pitchFamily="34" charset="0"/>
              </a:rPr>
              <a:t>Conclusions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5800" y="332656"/>
            <a:ext cx="1905000" cy="457200"/>
          </a:xfrm>
        </p:spPr>
        <p:txBody>
          <a:bodyPr/>
          <a:lstStyle/>
          <a:p>
            <a:pPr>
              <a:defRPr/>
            </a:pPr>
            <a:fld id="{6B161FDF-ABCD-4001-A8CB-4BE54DA75011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332656"/>
            <a:ext cx="1905000" cy="457200"/>
          </a:xfrm>
        </p:spPr>
        <p:txBody>
          <a:bodyPr/>
          <a:lstStyle/>
          <a:p>
            <a:pPr>
              <a:defRPr/>
            </a:pPr>
            <a:fld id="{724DE307-F0FF-451D-AE6D-EC67859C1AD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313" y="2373848"/>
            <a:ext cx="77040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Troubles with terminology (general)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non-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notatable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parameters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poïesis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v. aesthesis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what is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form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7544" y="4120624"/>
            <a:ext cx="86764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De-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ethnocentrifying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tonal terminology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tonality, modality, bimodality, (non-) directionality, etc.</a:t>
            </a:r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7812360" y="5085184"/>
            <a:ext cx="792088" cy="504056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2" grpId="0" uiExpand="1" build="p" bldLvl="2"/>
      <p:bldP spid="13" grpId="0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251520" y="260648"/>
            <a:ext cx="8602216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2000" b="1" i="0" dirty="0">
                <a:solidFill>
                  <a:schemeClr val="tx2"/>
                </a:solidFill>
                <a:latin typeface="Arial" charset="0"/>
              </a:rPr>
              <a:t>Typical topics for 4 general approaches to studying </a:t>
            </a:r>
            <a:r>
              <a:rPr lang="en-CA" sz="2000" b="1" i="0" dirty="0" smtClean="0">
                <a:solidFill>
                  <a:schemeClr val="tx2"/>
                </a:solidFill>
                <a:latin typeface="Arial" charset="0"/>
              </a:rPr>
              <a:t>music (c. 2000)</a:t>
            </a:r>
            <a:endParaRPr lang="en-GB" sz="2000" b="1" i="0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56005" name="Group 5"/>
          <p:cNvGraphicFramePr>
            <a:graphicFrameLocks noGrp="1"/>
          </p:cNvGraphicFramePr>
          <p:nvPr/>
        </p:nvGraphicFramePr>
        <p:xfrm>
          <a:off x="684213" y="2986088"/>
          <a:ext cx="7775575" cy="3685223"/>
        </p:xfrm>
        <a:graphic>
          <a:graphicData uri="http://schemas.openxmlformats.org/drawingml/2006/table">
            <a:tbl>
              <a:tblPr/>
              <a:tblGrid>
                <a:gridCol w="3455987"/>
                <a:gridCol w="863600"/>
                <a:gridCol w="720725"/>
                <a:gridCol w="719138"/>
                <a:gridCol w="649287"/>
                <a:gridCol w="647700"/>
                <a:gridCol w="719138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Conventional European musicology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  <a:latin typeface="Arial" charset="0"/>
                        </a:rPr>
                        <a:t>Ethnomusicology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sociology, cultural studies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music semiotics</a:t>
                      </a:r>
                      <a:endParaRPr kumimoji="0" lang="en-GB" sz="2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047" name="Group 47"/>
          <p:cNvGraphicFramePr>
            <a:graphicFrameLocks noGrp="1"/>
          </p:cNvGraphicFramePr>
          <p:nvPr/>
        </p:nvGraphicFramePr>
        <p:xfrm>
          <a:off x="684213" y="2265363"/>
          <a:ext cx="7773987" cy="504825"/>
        </p:xfrm>
        <a:graphic>
          <a:graphicData uri="http://schemas.openxmlformats.org/drawingml/2006/table">
            <a:tbl>
              <a:tblPr/>
              <a:tblGrid>
                <a:gridCol w="3455987"/>
                <a:gridCol w="863600"/>
                <a:gridCol w="720725"/>
                <a:gridCol w="719138"/>
                <a:gridCol w="649287"/>
                <a:gridCol w="647700"/>
                <a:gridCol w="71755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 </a:t>
                      </a: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General approach </a:t>
                      </a: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</a:t>
                      </a:r>
                      <a:r>
                        <a:rPr kumimoji="0" lang="en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Mus.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Soc.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Mus.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Soc.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Mus.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Soc.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65" name="Text Box 65"/>
          <p:cNvSpPr txBox="1">
            <a:spLocks noChangeArrowheads="1"/>
          </p:cNvSpPr>
          <p:nvPr/>
        </p:nvSpPr>
        <p:spPr bwMode="auto">
          <a:xfrm>
            <a:off x="4139952" y="1766888"/>
            <a:ext cx="2879973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b="1" dirty="0" err="1" smtClean="0">
                <a:solidFill>
                  <a:srgbClr val="00B0F0"/>
                </a:solidFill>
                <a:latin typeface="Pristina" pitchFamily="66" charset="0"/>
              </a:rPr>
              <a:t>Euroclassical</a:t>
            </a:r>
            <a:r>
              <a:rPr lang="en-CA" sz="1800" dirty="0" smtClean="0"/>
              <a:t>         </a:t>
            </a:r>
            <a:r>
              <a:rPr lang="en-CA" sz="1800" b="1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other</a:t>
            </a:r>
            <a:r>
              <a:rPr lang="en-CA" sz="1800" dirty="0" smtClean="0"/>
              <a:t>     </a:t>
            </a:r>
            <a:endParaRPr lang="en-GB" sz="1800" dirty="0"/>
          </a:p>
        </p:txBody>
      </p:sp>
      <p:sp>
        <p:nvSpPr>
          <p:cNvPr id="256066" name="AutoShape 66"/>
          <p:cNvSpPr>
            <a:spLocks noChangeArrowheads="1"/>
          </p:cNvSpPr>
          <p:nvPr/>
        </p:nvSpPr>
        <p:spPr bwMode="auto">
          <a:xfrm>
            <a:off x="4284663" y="3128963"/>
            <a:ext cx="574675" cy="504825"/>
          </a:xfrm>
          <a:prstGeom prst="star5">
            <a:avLst/>
          </a:prstGeom>
          <a:solidFill>
            <a:srgbClr val="6699FF"/>
          </a:solidFill>
          <a:ln w="1905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67" name="Text Box 67"/>
          <p:cNvSpPr txBox="1">
            <a:spLocks noChangeArrowheads="1"/>
          </p:cNvSpPr>
          <p:nvPr/>
        </p:nvSpPr>
        <p:spPr bwMode="auto">
          <a:xfrm>
            <a:off x="4284663" y="1262063"/>
            <a:ext cx="2807617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800" i="0" dirty="0">
                <a:latin typeface="Tahoma" pitchFamily="34" charset="0"/>
                <a:cs typeface="Tahoma" pitchFamily="34" charset="0"/>
              </a:rPr>
              <a:t>Western music cultures</a:t>
            </a:r>
            <a:endParaRPr lang="en-GB" sz="1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68" name="AutoShape 68"/>
          <p:cNvSpPr>
            <a:spLocks noChangeArrowheads="1"/>
          </p:cNvSpPr>
          <p:nvPr/>
        </p:nvSpPr>
        <p:spPr bwMode="auto">
          <a:xfrm>
            <a:off x="5219700" y="3273425"/>
            <a:ext cx="288925" cy="288925"/>
          </a:xfrm>
          <a:prstGeom prst="star5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69" name="AutoShape 69"/>
          <p:cNvSpPr>
            <a:spLocks noChangeArrowheads="1"/>
          </p:cNvSpPr>
          <p:nvPr/>
        </p:nvSpPr>
        <p:spPr bwMode="auto">
          <a:xfrm>
            <a:off x="7092950" y="3849688"/>
            <a:ext cx="649288" cy="647700"/>
          </a:xfrm>
          <a:prstGeom prst="star5">
            <a:avLst/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99FF99"/>
              </a:solidFill>
            </a:endParaRPr>
          </a:p>
        </p:txBody>
      </p:sp>
      <p:sp>
        <p:nvSpPr>
          <p:cNvPr id="256070" name="AutoShape 70"/>
          <p:cNvSpPr>
            <a:spLocks noChangeArrowheads="1"/>
          </p:cNvSpPr>
          <p:nvPr/>
        </p:nvSpPr>
        <p:spPr bwMode="auto">
          <a:xfrm>
            <a:off x="7810500" y="3849688"/>
            <a:ext cx="649288" cy="647700"/>
          </a:xfrm>
          <a:prstGeom prst="star5">
            <a:avLst/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99FF99"/>
              </a:solidFill>
            </a:endParaRPr>
          </a:p>
        </p:txBody>
      </p:sp>
      <p:sp>
        <p:nvSpPr>
          <p:cNvPr id="256071" name="AutoShape 71"/>
          <p:cNvSpPr>
            <a:spLocks noChangeArrowheads="1"/>
          </p:cNvSpPr>
          <p:nvPr/>
        </p:nvSpPr>
        <p:spPr bwMode="auto">
          <a:xfrm>
            <a:off x="6659563" y="4137025"/>
            <a:ext cx="217487" cy="217488"/>
          </a:xfrm>
          <a:prstGeom prst="star5">
            <a:avLst/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2" name="AutoShape 72"/>
          <p:cNvSpPr>
            <a:spLocks noChangeArrowheads="1"/>
          </p:cNvSpPr>
          <p:nvPr/>
        </p:nvSpPr>
        <p:spPr bwMode="auto">
          <a:xfrm>
            <a:off x="5940425" y="4137025"/>
            <a:ext cx="217488" cy="217488"/>
          </a:xfrm>
          <a:prstGeom prst="star5">
            <a:avLst/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3" name="AutoShape 73"/>
          <p:cNvSpPr>
            <a:spLocks noChangeArrowheads="1"/>
          </p:cNvSpPr>
          <p:nvPr/>
        </p:nvSpPr>
        <p:spPr bwMode="auto">
          <a:xfrm>
            <a:off x="6372225" y="4713288"/>
            <a:ext cx="720725" cy="719137"/>
          </a:xfrm>
          <a:prstGeom prst="star5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4" name="AutoShape 74"/>
          <p:cNvSpPr>
            <a:spLocks noChangeArrowheads="1"/>
          </p:cNvSpPr>
          <p:nvPr/>
        </p:nvSpPr>
        <p:spPr bwMode="auto">
          <a:xfrm>
            <a:off x="5219700" y="4929188"/>
            <a:ext cx="288925" cy="288925"/>
          </a:xfrm>
          <a:prstGeom prst="star5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5" name="AutoShape 75"/>
          <p:cNvSpPr>
            <a:spLocks noChangeArrowheads="1"/>
          </p:cNvSpPr>
          <p:nvPr/>
        </p:nvSpPr>
        <p:spPr bwMode="auto">
          <a:xfrm>
            <a:off x="4211638" y="5794375"/>
            <a:ext cx="647700" cy="649288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6" name="Text Box 76"/>
          <p:cNvSpPr txBox="1">
            <a:spLocks noChangeArrowheads="1"/>
          </p:cNvSpPr>
          <p:nvPr/>
        </p:nvSpPr>
        <p:spPr bwMode="auto">
          <a:xfrm>
            <a:off x="1185863" y="1484313"/>
            <a:ext cx="28813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 i="0" dirty="0">
                <a:latin typeface="Tahoma" pitchFamily="34" charset="0"/>
                <a:cs typeface="Tahoma" pitchFamily="34" charset="0"/>
              </a:rPr>
              <a:t>Objects of study</a:t>
            </a:r>
            <a:r>
              <a:rPr lang="en-CA" sz="2400" i="0" dirty="0">
                <a:latin typeface="Tahoma" pitchFamily="34" charset="0"/>
                <a:cs typeface="Tahoma" pitchFamily="34" charset="0"/>
              </a:rPr>
              <a:t>  </a:t>
            </a:r>
            <a:r>
              <a:rPr lang="en-CA" sz="2400" i="0" dirty="0">
                <a:latin typeface="Century Schoolbook" pitchFamily="18" charset="0"/>
                <a:sym typeface="Symbol" pitchFamily="18" charset="2"/>
              </a:rPr>
              <a:t></a:t>
            </a:r>
          </a:p>
        </p:txBody>
      </p:sp>
      <p:sp>
        <p:nvSpPr>
          <p:cNvPr id="256077" name="Text Box 77"/>
          <p:cNvSpPr txBox="1">
            <a:spLocks noChangeArrowheads="1"/>
          </p:cNvSpPr>
          <p:nvPr/>
        </p:nvSpPr>
        <p:spPr bwMode="auto">
          <a:xfrm>
            <a:off x="7092950" y="1004535"/>
            <a:ext cx="1366838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400" b="1" dirty="0">
                <a:solidFill>
                  <a:srgbClr val="82F69E"/>
                </a:solidFill>
                <a:latin typeface="Monotype Corsiva" pitchFamily="66" charset="0"/>
              </a:rPr>
              <a:t>‘Foreign’, ‘exotic’,  cultures</a:t>
            </a:r>
            <a:endParaRPr lang="en-GB" sz="2400" b="1" dirty="0">
              <a:solidFill>
                <a:srgbClr val="82F69E"/>
              </a:solidFill>
              <a:latin typeface="Monotype Corsiva" pitchFamily="66" charset="0"/>
            </a:endParaRPr>
          </a:p>
        </p:txBody>
      </p:sp>
      <p:sp>
        <p:nvSpPr>
          <p:cNvPr id="256078" name="AutoShape 78"/>
          <p:cNvSpPr>
            <a:spLocks noChangeArrowheads="1"/>
          </p:cNvSpPr>
          <p:nvPr/>
        </p:nvSpPr>
        <p:spPr bwMode="auto">
          <a:xfrm>
            <a:off x="7235825" y="6010275"/>
            <a:ext cx="287338" cy="287338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9" name="AutoShape 79"/>
          <p:cNvSpPr>
            <a:spLocks noChangeArrowheads="1"/>
          </p:cNvSpPr>
          <p:nvPr/>
        </p:nvSpPr>
        <p:spPr bwMode="auto">
          <a:xfrm>
            <a:off x="7956550" y="6021388"/>
            <a:ext cx="287338" cy="287337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80" name="AutoShape 80"/>
          <p:cNvSpPr>
            <a:spLocks noChangeArrowheads="1"/>
          </p:cNvSpPr>
          <p:nvPr/>
        </p:nvSpPr>
        <p:spPr bwMode="auto">
          <a:xfrm>
            <a:off x="6011863" y="6081713"/>
            <a:ext cx="144462" cy="144462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81" name="AutoShape 81"/>
          <p:cNvSpPr>
            <a:spLocks noChangeArrowheads="1"/>
          </p:cNvSpPr>
          <p:nvPr/>
        </p:nvSpPr>
        <p:spPr bwMode="auto">
          <a:xfrm>
            <a:off x="6659563" y="6081713"/>
            <a:ext cx="144462" cy="144462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82" name="AutoShape 82"/>
          <p:cNvSpPr>
            <a:spLocks noChangeArrowheads="1"/>
          </p:cNvSpPr>
          <p:nvPr/>
        </p:nvSpPr>
        <p:spPr bwMode="auto">
          <a:xfrm>
            <a:off x="5292725" y="6081713"/>
            <a:ext cx="142875" cy="155575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83" name="Rectangle 83"/>
          <p:cNvSpPr>
            <a:spLocks noChangeArrowheads="1"/>
          </p:cNvSpPr>
          <p:nvPr/>
        </p:nvSpPr>
        <p:spPr bwMode="auto">
          <a:xfrm>
            <a:off x="684213" y="981075"/>
            <a:ext cx="7775575" cy="1223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84" name="Line 84"/>
          <p:cNvSpPr>
            <a:spLocks noChangeShapeType="1"/>
          </p:cNvSpPr>
          <p:nvPr/>
        </p:nvSpPr>
        <p:spPr bwMode="auto">
          <a:xfrm>
            <a:off x="7092950" y="981075"/>
            <a:ext cx="0" cy="568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85" name="Line 85"/>
          <p:cNvSpPr>
            <a:spLocks noChangeShapeType="1"/>
          </p:cNvSpPr>
          <p:nvPr/>
        </p:nvSpPr>
        <p:spPr bwMode="auto">
          <a:xfrm flipV="1">
            <a:off x="4140200" y="1052513"/>
            <a:ext cx="0" cy="561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86" name="Line 86"/>
          <p:cNvSpPr>
            <a:spLocks noChangeShapeType="1"/>
          </p:cNvSpPr>
          <p:nvPr/>
        </p:nvSpPr>
        <p:spPr bwMode="auto">
          <a:xfrm>
            <a:off x="4140200" y="1773238"/>
            <a:ext cx="295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87" name="Line 87"/>
          <p:cNvSpPr>
            <a:spLocks noChangeShapeType="1"/>
          </p:cNvSpPr>
          <p:nvPr/>
        </p:nvSpPr>
        <p:spPr bwMode="auto">
          <a:xfrm flipV="1">
            <a:off x="5724525" y="1773238"/>
            <a:ext cx="0" cy="4895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88" name="Line 88"/>
          <p:cNvSpPr>
            <a:spLocks noChangeShapeType="1"/>
          </p:cNvSpPr>
          <p:nvPr/>
        </p:nvSpPr>
        <p:spPr bwMode="auto">
          <a:xfrm>
            <a:off x="7235825" y="3789363"/>
            <a:ext cx="1152525" cy="0"/>
          </a:xfrm>
          <a:prstGeom prst="line">
            <a:avLst/>
          </a:prstGeom>
          <a:noFill/>
          <a:ln w="76200">
            <a:solidFill>
              <a:srgbClr val="99FF9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89" name="Line 89"/>
          <p:cNvSpPr>
            <a:spLocks noChangeShapeType="1"/>
          </p:cNvSpPr>
          <p:nvPr/>
        </p:nvSpPr>
        <p:spPr bwMode="auto">
          <a:xfrm>
            <a:off x="5795963" y="4005263"/>
            <a:ext cx="1152525" cy="0"/>
          </a:xfrm>
          <a:prstGeom prst="line">
            <a:avLst/>
          </a:prstGeom>
          <a:noFill/>
          <a:ln w="12700">
            <a:solidFill>
              <a:srgbClr val="99FF9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90" name="Line 90"/>
          <p:cNvSpPr>
            <a:spLocks noChangeShapeType="1"/>
          </p:cNvSpPr>
          <p:nvPr/>
        </p:nvSpPr>
        <p:spPr bwMode="auto">
          <a:xfrm>
            <a:off x="7451725" y="5805488"/>
            <a:ext cx="72072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91" name="Line 91"/>
          <p:cNvSpPr>
            <a:spLocks noChangeShapeType="1"/>
          </p:cNvSpPr>
          <p:nvPr/>
        </p:nvSpPr>
        <p:spPr bwMode="auto">
          <a:xfrm>
            <a:off x="6011863" y="5805488"/>
            <a:ext cx="72072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92" name="Line 92"/>
          <p:cNvSpPr>
            <a:spLocks noChangeShapeType="1"/>
          </p:cNvSpPr>
          <p:nvPr/>
        </p:nvSpPr>
        <p:spPr bwMode="auto">
          <a:xfrm>
            <a:off x="4643438" y="5805488"/>
            <a:ext cx="72072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93" name="Line 93"/>
          <p:cNvSpPr>
            <a:spLocks noChangeShapeType="1"/>
          </p:cNvSpPr>
          <p:nvPr/>
        </p:nvSpPr>
        <p:spPr bwMode="auto">
          <a:xfrm>
            <a:off x="4643438" y="3141663"/>
            <a:ext cx="720725" cy="0"/>
          </a:xfrm>
          <a:prstGeom prst="line">
            <a:avLst/>
          </a:prstGeom>
          <a:noFill/>
          <a:ln w="19050">
            <a:solidFill>
              <a:srgbClr val="99CC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94" name="Line 94"/>
          <p:cNvSpPr>
            <a:spLocks noChangeShapeType="1"/>
          </p:cNvSpPr>
          <p:nvPr/>
        </p:nvSpPr>
        <p:spPr bwMode="auto">
          <a:xfrm>
            <a:off x="4140200" y="981075"/>
            <a:ext cx="0" cy="792163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5" name="Line 95"/>
          <p:cNvSpPr>
            <a:spLocks noChangeShapeType="1"/>
          </p:cNvSpPr>
          <p:nvPr/>
        </p:nvSpPr>
        <p:spPr bwMode="auto">
          <a:xfrm>
            <a:off x="4140200" y="981075"/>
            <a:ext cx="295275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6" name="Line 96"/>
          <p:cNvSpPr>
            <a:spLocks noChangeShapeType="1"/>
          </p:cNvSpPr>
          <p:nvPr/>
        </p:nvSpPr>
        <p:spPr bwMode="auto">
          <a:xfrm flipH="1">
            <a:off x="4140200" y="1773238"/>
            <a:ext cx="1584325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7" name="Line 97"/>
          <p:cNvSpPr>
            <a:spLocks noChangeShapeType="1"/>
          </p:cNvSpPr>
          <p:nvPr/>
        </p:nvSpPr>
        <p:spPr bwMode="auto">
          <a:xfrm>
            <a:off x="5724525" y="1773238"/>
            <a:ext cx="0" cy="489585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8" name="Line 98"/>
          <p:cNvSpPr>
            <a:spLocks noChangeShapeType="1"/>
          </p:cNvSpPr>
          <p:nvPr/>
        </p:nvSpPr>
        <p:spPr bwMode="auto">
          <a:xfrm>
            <a:off x="5724525" y="6669088"/>
            <a:ext cx="1368425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9" name="Line 99"/>
          <p:cNvSpPr>
            <a:spLocks noChangeShapeType="1"/>
          </p:cNvSpPr>
          <p:nvPr/>
        </p:nvSpPr>
        <p:spPr bwMode="auto">
          <a:xfrm>
            <a:off x="7092950" y="981075"/>
            <a:ext cx="0" cy="5688013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>
          <a:xfrm>
            <a:off x="685800" y="44624"/>
            <a:ext cx="1905000" cy="457200"/>
          </a:xfrm>
        </p:spPr>
        <p:txBody>
          <a:bodyPr/>
          <a:lstStyle/>
          <a:p>
            <a:pPr>
              <a:defRPr/>
            </a:pPr>
            <a:fld id="{CAF44EC0-0ABB-4C5B-AF18-00C27CAC16D1}" type="datetime1">
              <a:rPr lang="en-GB" sz="1050" smtClean="0"/>
              <a:pPr>
                <a:defRPr/>
              </a:pPr>
              <a:t>2012-11-11</a:t>
            </a:fld>
            <a:endParaRPr lang="en-US" sz="105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6553200" y="44624"/>
            <a:ext cx="1905000" cy="457200"/>
          </a:xfrm>
        </p:spPr>
        <p:txBody>
          <a:bodyPr/>
          <a:lstStyle/>
          <a:p>
            <a:pPr>
              <a:defRPr/>
            </a:pPr>
            <a:fld id="{14D5EE6E-50A4-48DE-AE58-5C6242B591A2}" type="slidenum">
              <a:rPr lang="en-US" sz="1050" smtClean="0"/>
              <a:pPr>
                <a:defRPr/>
              </a:pPr>
              <a:t>32</a:t>
            </a:fld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5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5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5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0"/>
                                        <p:tgtEl>
                                          <p:spTgt spid="25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5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5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5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5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5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5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/>
      <p:bldP spid="256065" grpId="0"/>
      <p:bldP spid="256067" grpId="0"/>
      <p:bldP spid="256077" grpId="0"/>
      <p:bldP spid="256083" grpId="0" animBg="1"/>
      <p:bldP spid="256084" grpId="0" animBg="1"/>
      <p:bldP spid="256085" grpId="0" animBg="1"/>
      <p:bldP spid="256085" grpId="1" animBg="1"/>
      <p:bldP spid="256086" grpId="0" animBg="1"/>
      <p:bldP spid="256087" grpId="0" animBg="1"/>
      <p:bldP spid="256088" grpId="0" animBg="1"/>
      <p:bldP spid="256089" grpId="0" animBg="1"/>
      <p:bldP spid="256089" grpId="1" animBg="1"/>
      <p:bldP spid="256090" grpId="0" animBg="1"/>
      <p:bldP spid="256091" grpId="0" animBg="1"/>
      <p:bldP spid="256092" grpId="0" animBg="1"/>
      <p:bldP spid="256093" grpId="0" animBg="1"/>
      <p:bldP spid="256094" grpId="0" animBg="1"/>
      <p:bldP spid="256095" grpId="0" animBg="1"/>
      <p:bldP spid="256096" grpId="0" animBg="1"/>
      <p:bldP spid="256097" grpId="0" animBg="1"/>
      <p:bldP spid="256098" grpId="0" animBg="1"/>
      <p:bldP spid="25609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395536" y="609600"/>
            <a:ext cx="82089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2400" b="0" i="0" dirty="0" smtClean="0">
                <a:solidFill>
                  <a:schemeClr val="tx2"/>
                </a:solidFill>
                <a:latin typeface="Arial" charset="0"/>
              </a:rPr>
              <a:t>Importance of </a:t>
            </a:r>
            <a:r>
              <a:rPr lang="en-CA" sz="2400" b="0" i="0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‘ethno’ to popular music studies 1 (3)</a:t>
            </a:r>
            <a:endParaRPr lang="en-CA" sz="2400" b="0" i="0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2305050"/>
          </a:xfrm>
          <a:noFill/>
        </p:spPr>
        <p:txBody>
          <a:bodyPr/>
          <a:lstStyle/>
          <a:p>
            <a:r>
              <a:rPr lang="en-CA" sz="2400" dirty="0" smtClean="0">
                <a:latin typeface="Arial" charset="0"/>
              </a:rPr>
              <a:t>1877: Edison invents phonograph</a:t>
            </a:r>
          </a:p>
          <a:p>
            <a:r>
              <a:rPr lang="en-CA" sz="2400" dirty="0" smtClean="0">
                <a:latin typeface="Arial" charset="0"/>
              </a:rPr>
              <a:t>1889: Recordings of native N-American music</a:t>
            </a:r>
          </a:p>
          <a:p>
            <a:r>
              <a:rPr lang="en-CA" sz="2400" dirty="0" smtClean="0">
                <a:latin typeface="Arial" charset="0"/>
              </a:rPr>
              <a:t>1900: </a:t>
            </a:r>
            <a:r>
              <a:rPr lang="en-CA" sz="2400" dirty="0" err="1" smtClean="0">
                <a:latin typeface="Arial" charset="0"/>
              </a:rPr>
              <a:t>Stumpf</a:t>
            </a:r>
            <a:r>
              <a:rPr lang="en-CA" sz="2400" dirty="0" smtClean="0">
                <a:latin typeface="Arial" charset="0"/>
              </a:rPr>
              <a:t> records Thai music in Berlin</a:t>
            </a:r>
          </a:p>
          <a:p>
            <a:r>
              <a:rPr lang="en-CA" sz="2400" dirty="0" smtClean="0">
                <a:latin typeface="Arial" charset="0"/>
              </a:rPr>
              <a:t>1904: Bart</a:t>
            </a:r>
            <a:r>
              <a:rPr lang="en-US" sz="2400" dirty="0" err="1" smtClean="0">
                <a:latin typeface="Arial" charset="0"/>
              </a:rPr>
              <a:t>ók</a:t>
            </a:r>
            <a:r>
              <a:rPr lang="en-US" sz="2400" dirty="0" smtClean="0">
                <a:latin typeface="Arial" charset="0"/>
              </a:rPr>
              <a:t> &amp; </a:t>
            </a:r>
            <a:r>
              <a:rPr lang="en-US" sz="2400" dirty="0" err="1" smtClean="0">
                <a:latin typeface="Arial" charset="0"/>
              </a:rPr>
              <a:t>Kodály</a:t>
            </a:r>
            <a:r>
              <a:rPr lang="en-US" sz="2400" dirty="0" smtClean="0">
                <a:latin typeface="Arial" charset="0"/>
              </a:rPr>
              <a:t> record in Transylvania</a:t>
            </a:r>
          </a:p>
          <a:p>
            <a:endParaRPr lang="en-CA" sz="2400" dirty="0" smtClean="0">
              <a:latin typeface="Arial" charset="0"/>
            </a:endParaRPr>
          </a:p>
          <a:p>
            <a:endParaRPr lang="en-GB" dirty="0" smtClean="0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684213" y="4076700"/>
            <a:ext cx="8280276" cy="144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b="0" i="0" dirty="0">
                <a:latin typeface="Arial" charset="0"/>
              </a:rPr>
              <a:t>1924: </a:t>
            </a:r>
            <a:r>
              <a:rPr lang="en-US" sz="2400" b="0" i="0" dirty="0" smtClean="0">
                <a:latin typeface="Arial" charset="0"/>
              </a:rPr>
              <a:t>Patent on electro-magnetic recording</a:t>
            </a:r>
            <a:endParaRPr lang="en-CA" sz="2400" b="0" i="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2400" b="0" i="0" dirty="0">
                <a:latin typeface="Arial" charset="0"/>
              </a:rPr>
              <a:t>1926-: </a:t>
            </a:r>
            <a:r>
              <a:rPr lang="en-CA" sz="2400" b="0" i="0" dirty="0" smtClean="0">
                <a:latin typeface="Arial" charset="0"/>
              </a:rPr>
              <a:t>“Hillbilly” and blues recorded by Peer, Lomax, &amp;c.</a:t>
            </a:r>
            <a:r>
              <a:rPr lang="en-CA" sz="1800" b="0" i="0" dirty="0" smtClean="0">
                <a:latin typeface="Arial" charset="0"/>
              </a:rPr>
              <a:t> </a:t>
            </a:r>
            <a:br>
              <a:rPr lang="en-CA" sz="1800" b="0" i="0" dirty="0" smtClean="0">
                <a:latin typeface="Arial" charset="0"/>
              </a:rPr>
            </a:br>
            <a:r>
              <a:rPr lang="en-CA" sz="1800" b="0" i="0" dirty="0" smtClean="0">
                <a:latin typeface="Arial" charset="0"/>
              </a:rPr>
              <a:t>            ― effective start of popular music recording industry ― </a:t>
            </a:r>
            <a:endParaRPr lang="en-CA" sz="1800" b="0" i="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2400" b="0" i="0" dirty="0">
                <a:latin typeface="Arial" charset="0"/>
              </a:rPr>
              <a:t>1960-: </a:t>
            </a:r>
            <a:r>
              <a:rPr lang="en-CA" sz="2400" b="0" i="0" dirty="0" smtClean="0">
                <a:latin typeface="Arial" charset="0"/>
              </a:rPr>
              <a:t>UNESCO recordings issued on vinyl</a:t>
            </a:r>
            <a:endParaRPr lang="en-GB" sz="2400" b="0" i="0" dirty="0"/>
          </a:p>
        </p:txBody>
      </p:sp>
      <p:sp>
        <p:nvSpPr>
          <p:cNvPr id="202757" name="Line 5"/>
          <p:cNvSpPr>
            <a:spLocks noChangeShapeType="1"/>
          </p:cNvSpPr>
          <p:nvPr/>
        </p:nvSpPr>
        <p:spPr bwMode="auto">
          <a:xfrm>
            <a:off x="395288" y="3644900"/>
            <a:ext cx="8208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202755" grpId="0" build="p"/>
      <p:bldP spid="202756" grpId="0" uiExpand="1" build="p"/>
      <p:bldP spid="2027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395288" y="115888"/>
            <a:ext cx="83534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2400" i="0" dirty="0" smtClean="0">
                <a:solidFill>
                  <a:schemeClr val="tx2"/>
                </a:solidFill>
                <a:latin typeface="Arial" charset="0"/>
              </a:rPr>
              <a:t>Importance of </a:t>
            </a:r>
            <a:r>
              <a:rPr lang="en-CA" sz="2400" i="0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‘ethno’ to popular music studies 2 (3)</a:t>
            </a:r>
            <a:endParaRPr lang="en-CA" sz="2400" i="0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611188" y="3718372"/>
            <a:ext cx="8208962" cy="13234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CA" sz="2000" b="0" dirty="0">
                <a:latin typeface="Tahoma" pitchFamily="34" charset="0"/>
              </a:rPr>
              <a:t>4. Diffusion </a:t>
            </a:r>
            <a:r>
              <a:rPr lang="en-CA" sz="2000" b="0" dirty="0" smtClean="0">
                <a:latin typeface="Tahoma" pitchFamily="34" charset="0"/>
              </a:rPr>
              <a:t>of a wide variety of musical sounds with </a:t>
            </a:r>
            <a:r>
              <a:rPr lang="en-CA" sz="2000" b="0" dirty="0" err="1" smtClean="0">
                <a:latin typeface="Tahoma" pitchFamily="34" charset="0"/>
              </a:rPr>
              <a:t>sociocultural</a:t>
            </a:r>
            <a:r>
              <a:rPr lang="en-CA" sz="2000" b="0" dirty="0" smtClean="0">
                <a:latin typeface="Tahoma" pitchFamily="34" charset="0"/>
              </a:rPr>
              <a:t> functions and aesthetic values different from those of the </a:t>
            </a:r>
            <a:r>
              <a:rPr lang="en-CA" sz="2000" b="0" dirty="0" err="1" smtClean="0">
                <a:latin typeface="Tahoma" pitchFamily="34" charset="0"/>
              </a:rPr>
              <a:t>euroclassical</a:t>
            </a:r>
            <a:r>
              <a:rPr lang="en-CA" sz="2000" b="0" dirty="0" smtClean="0">
                <a:latin typeface="Tahoma" pitchFamily="34" charset="0"/>
              </a:rPr>
              <a:t> repertoire; </a:t>
            </a:r>
            <a:r>
              <a:rPr lang="en-CA" sz="2000" b="0" dirty="0">
                <a:latin typeface="Tahoma" pitchFamily="34" charset="0"/>
              </a:rPr>
              <a:t>impossible </a:t>
            </a:r>
            <a:r>
              <a:rPr lang="en-CA" sz="2000" b="0" dirty="0" smtClean="0">
                <a:latin typeface="Tahoma" pitchFamily="34" charset="0"/>
              </a:rPr>
              <a:t>to maintain the superiority of just one set of musical rules and values.</a:t>
            </a:r>
            <a:endParaRPr lang="fr-CA" sz="2000" dirty="0">
              <a:latin typeface="Tahoma" pitchFamily="34" charset="0"/>
            </a:endParaRP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611188" y="5085184"/>
            <a:ext cx="8424862" cy="13234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 b="0" i="0" dirty="0">
                <a:latin typeface="Tahoma" pitchFamily="34" charset="0"/>
              </a:rPr>
              <a:t>5. </a:t>
            </a:r>
            <a:r>
              <a:rPr lang="en-CA" sz="2000" b="0" i="0" dirty="0" smtClean="0">
                <a:latin typeface="Tahoma" pitchFamily="34" charset="0"/>
              </a:rPr>
              <a:t>“Their” music remains a mystery to </a:t>
            </a:r>
            <a:r>
              <a:rPr lang="en-CA" sz="2000" i="0" dirty="0" smtClean="0">
                <a:latin typeface="Tahoma" pitchFamily="34" charset="0"/>
              </a:rPr>
              <a:t>“us” </a:t>
            </a:r>
            <a:r>
              <a:rPr lang="en-CA" sz="2000" b="0" i="0" dirty="0" smtClean="0">
                <a:latin typeface="Tahoma" pitchFamily="34" charset="0"/>
              </a:rPr>
              <a:t>if not explained in context of its socio-cultural uses. Musical absolutism (“music is music”) becomes impossible. Consideration of music’s uses underlines importance of the </a:t>
            </a:r>
            <a:r>
              <a:rPr lang="en-CA" sz="2000" b="0" i="0" dirty="0" err="1" smtClean="0">
                <a:latin typeface="Tahoma" pitchFamily="34" charset="0"/>
              </a:rPr>
              <a:t>aesthesic</a:t>
            </a:r>
            <a:r>
              <a:rPr lang="en-CA" sz="2000" b="0" i="0" dirty="0" smtClean="0">
                <a:latin typeface="Tahoma" pitchFamily="34" charset="0"/>
              </a:rPr>
              <a:t> pole and challenges conventional </a:t>
            </a:r>
            <a:r>
              <a:rPr lang="en-CA" sz="2000" b="0" i="0" dirty="0" err="1" smtClean="0">
                <a:latin typeface="Tahoma" pitchFamily="34" charset="0"/>
              </a:rPr>
              <a:t>auteurcentrism</a:t>
            </a:r>
            <a:r>
              <a:rPr lang="en-CA" sz="2000" b="0" i="0" dirty="0" smtClean="0">
                <a:latin typeface="Tahoma" pitchFamily="34" charset="0"/>
              </a:rPr>
              <a:t>.</a:t>
            </a:r>
            <a:endParaRPr lang="fr-CA" sz="2000" b="0" i="0" dirty="0">
              <a:latin typeface="Tahoma" pitchFamily="34" charset="0"/>
            </a:endParaRPr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611188" y="2708920"/>
            <a:ext cx="8137525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i="0" dirty="0">
                <a:latin typeface="Tahoma" pitchFamily="34" charset="0"/>
              </a:rPr>
              <a:t>3. </a:t>
            </a:r>
            <a:r>
              <a:rPr lang="en-US" sz="2000" b="0" i="0" dirty="0" smtClean="0">
                <a:latin typeface="Tahoma" pitchFamily="34" charset="0"/>
              </a:rPr>
              <a:t>Recordings of non-</a:t>
            </a:r>
            <a:r>
              <a:rPr lang="en-US" sz="2000" b="0" i="0" dirty="0" err="1" smtClean="0">
                <a:latin typeface="Tahoma" pitchFamily="34" charset="0"/>
              </a:rPr>
              <a:t>euroclassical</a:t>
            </a:r>
            <a:r>
              <a:rPr lang="en-US" sz="2000" b="0" i="0" dirty="0" smtClean="0">
                <a:latin typeface="Tahoma" pitchFamily="34" charset="0"/>
              </a:rPr>
              <a:t> music:  unwritten repertoires become available to everyone; no more note-reading required to hear any sort of music.</a:t>
            </a:r>
            <a:endParaRPr lang="fr-CA" sz="2000" dirty="0">
              <a:latin typeface="Tahoma" pitchFamily="34" charset="0"/>
            </a:endParaRPr>
          </a:p>
        </p:txBody>
      </p:sp>
      <p:sp>
        <p:nvSpPr>
          <p:cNvPr id="203793" name="Text Box 17"/>
          <p:cNvSpPr txBox="1">
            <a:spLocks noChangeArrowheads="1"/>
          </p:cNvSpPr>
          <p:nvPr/>
        </p:nvSpPr>
        <p:spPr bwMode="auto">
          <a:xfrm>
            <a:off x="611188" y="685145"/>
            <a:ext cx="8064500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 dirty="0">
                <a:latin typeface="Tahoma" pitchFamily="34" charset="0"/>
              </a:rPr>
              <a:t>1. </a:t>
            </a:r>
            <a:r>
              <a:rPr lang="en-US" sz="2000" b="0" i="0" dirty="0" smtClean="0">
                <a:latin typeface="Tahoma" pitchFamily="34" charset="0"/>
              </a:rPr>
              <a:t>Tonal and temporal structures </a:t>
            </a:r>
            <a:r>
              <a:rPr lang="en-US" sz="2000" b="0" i="0" dirty="0" err="1" smtClean="0">
                <a:latin typeface="Tahoma" pitchFamily="34" charset="0"/>
              </a:rPr>
              <a:t>unstorable</a:t>
            </a:r>
            <a:r>
              <a:rPr lang="en-US" sz="2000" b="0" i="0" dirty="0" smtClean="0">
                <a:latin typeface="Tahoma" pitchFamily="34" charset="0"/>
              </a:rPr>
              <a:t> in our notation system. </a:t>
            </a:r>
            <a:r>
              <a:rPr lang="en-US" sz="2000" i="0" dirty="0" smtClean="0">
                <a:latin typeface="Tahoma" pitchFamily="34" charset="0"/>
              </a:rPr>
              <a:t>Sound recording replaces notation as principal source of documentation. </a:t>
            </a:r>
            <a:endParaRPr lang="fr-CA" sz="2000" b="0" i="0" dirty="0">
              <a:latin typeface="Tahoma" pitchFamily="34" charset="0"/>
            </a:endParaRPr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>
            <a:off x="611188" y="1700808"/>
            <a:ext cx="8137525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2. </a:t>
            </a:r>
            <a:r>
              <a:rPr lang="en-US" sz="2000" b="0" dirty="0" smtClean="0">
                <a:latin typeface="Tahoma" pitchFamily="34" charset="0"/>
              </a:rPr>
              <a:t>Non-</a:t>
            </a:r>
            <a:r>
              <a:rPr lang="en-US" sz="2000" b="0" dirty="0" err="1" smtClean="0">
                <a:latin typeface="Tahoma" pitchFamily="34" charset="0"/>
              </a:rPr>
              <a:t>notatable</a:t>
            </a:r>
            <a:r>
              <a:rPr lang="en-US" sz="2000" b="0" dirty="0" smtClean="0">
                <a:latin typeface="Tahoma" pitchFamily="34" charset="0"/>
              </a:rPr>
              <a:t> parameters of expression (timbre</a:t>
            </a:r>
            <a:r>
              <a:rPr lang="en-US" sz="2000" b="0" dirty="0">
                <a:latin typeface="Tahoma" pitchFamily="34" charset="0"/>
              </a:rPr>
              <a:t>, </a:t>
            </a:r>
            <a:r>
              <a:rPr lang="en-US" sz="2000" b="0" dirty="0" smtClean="0">
                <a:latin typeface="Tahoma" pitchFamily="34" charset="0"/>
              </a:rPr>
              <a:t>cross-rhythm, </a:t>
            </a:r>
            <a:r>
              <a:rPr lang="en-US" sz="2000" b="0" dirty="0">
                <a:latin typeface="Tahoma" pitchFamily="34" charset="0"/>
              </a:rPr>
              <a:t>etc.) </a:t>
            </a:r>
            <a:r>
              <a:rPr lang="en-US" sz="2000" b="0" dirty="0" smtClean="0">
                <a:latin typeface="Tahoma" pitchFamily="34" charset="0"/>
              </a:rPr>
              <a:t>no longer excluded from documentation. Challenge to the primacy of </a:t>
            </a:r>
            <a:r>
              <a:rPr lang="en-US" sz="2000" b="0" dirty="0" err="1" smtClean="0">
                <a:latin typeface="Tahoma" pitchFamily="34" charset="0"/>
              </a:rPr>
              <a:t>notatable</a:t>
            </a:r>
            <a:r>
              <a:rPr lang="en-US" sz="2000" b="0" dirty="0" smtClean="0">
                <a:latin typeface="Tahoma" pitchFamily="34" charset="0"/>
              </a:rPr>
              <a:t> parameters. </a:t>
            </a:r>
            <a:endParaRPr lang="fr-CA" sz="2000" b="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88" grpId="0"/>
      <p:bldP spid="203789" grpId="0"/>
      <p:bldP spid="203791" grpId="0"/>
      <p:bldP spid="203793" grpId="0"/>
      <p:bldP spid="20379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576262"/>
          </a:xfrm>
        </p:spPr>
        <p:txBody>
          <a:bodyPr/>
          <a:lstStyle/>
          <a:p>
            <a:r>
              <a:rPr lang="en-CA" sz="2400" dirty="0" smtClean="0">
                <a:latin typeface="Arial" charset="0"/>
              </a:rPr>
              <a:t>Importance of </a:t>
            </a:r>
            <a:r>
              <a:rPr lang="en-CA" sz="2400" dirty="0" smtClean="0">
                <a:latin typeface="Arial" charset="0"/>
                <a:cs typeface="Times New Roman" pitchFamily="18" charset="0"/>
              </a:rPr>
              <a:t>‘ethno’ to popular music studies 3 (3)</a:t>
            </a:r>
            <a:endParaRPr lang="en-CA" sz="24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683716" y="1916113"/>
            <a:ext cx="7632700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0" dirty="0">
                <a:latin typeface="Arial" charset="0"/>
              </a:rPr>
              <a:t> </a:t>
            </a:r>
            <a:r>
              <a:rPr lang="en-US" sz="2000" b="0" dirty="0" smtClean="0">
                <a:latin typeface="Arial" charset="0"/>
              </a:rPr>
              <a:t>If, to </a:t>
            </a:r>
            <a:r>
              <a:rPr lang="en-US" sz="2000" b="0" dirty="0" err="1" smtClean="0">
                <a:latin typeface="Arial" charset="0"/>
              </a:rPr>
              <a:t>unerstand</a:t>
            </a:r>
            <a:r>
              <a:rPr lang="en-US" sz="2000" b="0" dirty="0" smtClean="0">
                <a:latin typeface="Arial" charset="0"/>
              </a:rPr>
              <a:t> “their” music, we need to know about its socio-cultural context, what would “they” need to know about our culture to understand the sounds and customs of our music? 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683568" y="3111351"/>
            <a:ext cx="763270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0" i="0" dirty="0">
                <a:latin typeface="Arial" charset="0"/>
              </a:rPr>
              <a:t> </a:t>
            </a:r>
            <a:r>
              <a:rPr lang="en-US" sz="2000" b="0" i="0" dirty="0" smtClean="0">
                <a:latin typeface="Arial" charset="0"/>
              </a:rPr>
              <a:t>How do “our” </a:t>
            </a:r>
            <a:r>
              <a:rPr lang="en-US" sz="2000" b="0" i="0" dirty="0" err="1" smtClean="0">
                <a:latin typeface="Arial" charset="0"/>
              </a:rPr>
              <a:t>musics</a:t>
            </a:r>
            <a:r>
              <a:rPr lang="en-US" sz="2000" b="0" i="0" dirty="0" smtClean="0">
                <a:latin typeface="Arial" charset="0"/>
              </a:rPr>
              <a:t> function anthropologically?</a:t>
            </a:r>
            <a:endParaRPr lang="en-GB" sz="2000" b="0" i="0" dirty="0">
              <a:latin typeface="Arial" charset="0"/>
            </a:endParaRP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611560" y="3676962"/>
            <a:ext cx="763270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0" dirty="0">
                <a:latin typeface="Arial" charset="0"/>
              </a:rPr>
              <a:t> </a:t>
            </a:r>
            <a:r>
              <a:rPr lang="en-US" sz="2000" b="0" dirty="0" smtClean="0">
                <a:latin typeface="Arial" charset="0"/>
              </a:rPr>
              <a:t>Why is there no ethnomusicology of the </a:t>
            </a:r>
            <a:r>
              <a:rPr lang="en-US" sz="2000" b="0" dirty="0" err="1" smtClean="0">
                <a:latin typeface="Arial" charset="0"/>
              </a:rPr>
              <a:t>euroclassical</a:t>
            </a:r>
            <a:r>
              <a:rPr lang="en-US" sz="2000" b="0" dirty="0" smtClean="0">
                <a:latin typeface="Arial" charset="0"/>
              </a:rPr>
              <a:t>?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611560" y="4221088"/>
            <a:ext cx="8136904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b="0" i="0" dirty="0" smtClean="0">
                <a:latin typeface="Arial" charset="0"/>
              </a:rPr>
              <a:t> Why is there so little ethnomusicology of other </a:t>
            </a:r>
            <a:r>
              <a:rPr lang="en-US" sz="2000" b="0" i="0" dirty="0" err="1" smtClean="0">
                <a:latin typeface="Arial" charset="0"/>
              </a:rPr>
              <a:t>musics</a:t>
            </a:r>
            <a:r>
              <a:rPr lang="en-US" sz="2000" b="0" i="0" dirty="0" smtClean="0">
                <a:latin typeface="Arial" charset="0"/>
              </a:rPr>
              <a:t> in our culture? </a:t>
            </a:r>
            <a:endParaRPr lang="en-US" sz="2400" b="0" i="0" dirty="0">
              <a:latin typeface="Arial" charset="0"/>
            </a:endParaRP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611137" y="4797152"/>
            <a:ext cx="7561263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0" i="0" dirty="0">
                <a:latin typeface="Arial" charset="0"/>
              </a:rPr>
              <a:t> </a:t>
            </a:r>
            <a:r>
              <a:rPr lang="en-US" sz="2000" b="0" dirty="0" smtClean="0">
                <a:latin typeface="Arial" charset="0"/>
              </a:rPr>
              <a:t>Are “we” not also part of an </a:t>
            </a:r>
            <a:r>
              <a:rPr lang="en-US" sz="2000" i="0" dirty="0" err="1">
                <a:latin typeface="Symbol" pitchFamily="18" charset="2"/>
              </a:rPr>
              <a:t>eqnoV</a:t>
            </a:r>
            <a:r>
              <a:rPr lang="en-US" sz="2000" b="0" dirty="0">
                <a:latin typeface="Arial" charset="0"/>
              </a:rPr>
              <a:t>? </a:t>
            </a:r>
            <a:r>
              <a:rPr lang="en-US" sz="2000" b="0" dirty="0" smtClean="0">
                <a:latin typeface="Arial" charset="0"/>
              </a:rPr>
              <a:t>Am I not an </a:t>
            </a:r>
            <a:r>
              <a:rPr lang="en-US" sz="2000" i="0" dirty="0" err="1" smtClean="0">
                <a:latin typeface="Symbol" pitchFamily="18" charset="2"/>
              </a:rPr>
              <a:t>anqrwpoV</a:t>
            </a:r>
            <a:r>
              <a:rPr lang="en-US" sz="2000" b="0" dirty="0">
                <a:latin typeface="Arial" charset="0"/>
              </a:rPr>
              <a:t>?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5940152" y="5157192"/>
            <a:ext cx="273610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i="0" dirty="0" smtClean="0">
                <a:solidFill>
                  <a:srgbClr val="FF6600"/>
                </a:solidFill>
                <a:latin typeface="Square721 BT" pitchFamily="34" charset="0"/>
              </a:rPr>
              <a:t>If not, why not?</a:t>
            </a:r>
            <a:endParaRPr lang="en-GB" sz="2400" i="0" dirty="0">
              <a:solidFill>
                <a:srgbClr val="FF6600"/>
              </a:solidFill>
              <a:latin typeface="Square721 BT" pitchFamily="34" charset="0"/>
            </a:endParaRPr>
          </a:p>
        </p:txBody>
      </p:sp>
      <p:sp>
        <p:nvSpPr>
          <p:cNvPr id="20788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7888" cy="50482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2000" dirty="0" smtClean="0">
                <a:latin typeface="Tahoma" pitchFamily="34" charset="0"/>
              </a:rPr>
              <a:t>Knowledge of other </a:t>
            </a:r>
            <a:r>
              <a:rPr lang="en-US" sz="2000" dirty="0" err="1" smtClean="0">
                <a:latin typeface="Tahoma" pitchFamily="34" charset="0"/>
              </a:rPr>
              <a:t>musics</a:t>
            </a:r>
            <a:r>
              <a:rPr lang="en-US" sz="2000" dirty="0" smtClean="0">
                <a:latin typeface="Tahoma" pitchFamily="34" charset="0"/>
              </a:rPr>
              <a:t> provokes questions about our own. </a:t>
            </a:r>
            <a:endParaRPr lang="en-GB" sz="2000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/>
      <p:bldP spid="207877" grpId="0"/>
      <p:bldP spid="207878" grpId="0"/>
      <p:bldP spid="207879" grpId="0"/>
      <p:bldP spid="207880" grpId="0"/>
      <p:bldP spid="207882" grpId="0"/>
      <p:bldP spid="20788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88913"/>
            <a:ext cx="7772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200" i="0" dirty="0" smtClean="0">
                <a:solidFill>
                  <a:schemeClr val="tx2"/>
                </a:solidFill>
                <a:latin typeface="Arial" charset="0"/>
              </a:rPr>
              <a:t>The importance of ‘socio</a:t>
            </a:r>
            <a:r>
              <a:rPr lang="en-CA" sz="3200" i="0" dirty="0">
                <a:solidFill>
                  <a:schemeClr val="tx2"/>
                </a:solidFill>
                <a:latin typeface="Arial" charset="0"/>
              </a:rPr>
              <a:t>’</a:t>
            </a:r>
            <a:endParaRPr lang="en-GB" sz="3200" i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01763"/>
            <a:ext cx="7772400" cy="4403725"/>
          </a:xfrm>
          <a:noFill/>
        </p:spPr>
        <p:txBody>
          <a:bodyPr/>
          <a:lstStyle/>
          <a:p>
            <a:r>
              <a:rPr lang="en-CA" sz="2200" dirty="0" smtClean="0">
                <a:latin typeface="Arial" charset="0"/>
              </a:rPr>
              <a:t>Sociology: 1</a:t>
            </a:r>
            <a:r>
              <a:rPr lang="en-CA" sz="2200" baseline="30000" dirty="0" smtClean="0">
                <a:latin typeface="Arial" charset="0"/>
              </a:rPr>
              <a:t>st</a:t>
            </a:r>
            <a:r>
              <a:rPr lang="en-CA" sz="2200" dirty="0" smtClean="0">
                <a:latin typeface="Arial" charset="0"/>
              </a:rPr>
              <a:t> discipline to take popular music seriously.</a:t>
            </a:r>
          </a:p>
          <a:p>
            <a:r>
              <a:rPr lang="en-CA" sz="2200" dirty="0" smtClean="0">
                <a:latin typeface="Arial" charset="0"/>
              </a:rPr>
              <a:t>Sociology, theoretical/critical or empirical, helps establish </a:t>
            </a:r>
            <a:r>
              <a:rPr lang="en-CA" sz="2200" dirty="0" err="1" smtClean="0">
                <a:latin typeface="Arial" charset="0"/>
              </a:rPr>
              <a:t>PMusStuds</a:t>
            </a:r>
            <a:r>
              <a:rPr lang="en-CA" sz="2200" dirty="0" smtClean="0">
                <a:latin typeface="Arial" charset="0"/>
              </a:rPr>
              <a:t> as a valid area of research for social science scholars interested in cultural and ideological matters (whence strong representation of Cultural Studies in </a:t>
            </a:r>
            <a:r>
              <a:rPr lang="en-CA" sz="2200" dirty="0" err="1" smtClean="0">
                <a:latin typeface="Arial" charset="0"/>
              </a:rPr>
              <a:t>PMusStuds</a:t>
            </a:r>
            <a:r>
              <a:rPr lang="en-CA" sz="2200" dirty="0" smtClean="0">
                <a:latin typeface="Arial" charset="0"/>
              </a:rPr>
              <a:t>).</a:t>
            </a:r>
          </a:p>
          <a:p>
            <a:r>
              <a:rPr lang="en-CA" sz="2200" dirty="0" smtClean="0">
                <a:latin typeface="Arial" charset="0"/>
              </a:rPr>
              <a:t>Empirical sociology provides statistics about </a:t>
            </a:r>
            <a:r>
              <a:rPr lang="en-CA" sz="2200" dirty="0" err="1" smtClean="0">
                <a:latin typeface="Arial" charset="0"/>
              </a:rPr>
              <a:t>musial</a:t>
            </a:r>
            <a:r>
              <a:rPr lang="en-CA" sz="2200" dirty="0" smtClean="0">
                <a:latin typeface="Arial" charset="0"/>
              </a:rPr>
              <a:t> habits. Useful info when questioning anti-democratic cultural and educational policies. </a:t>
            </a:r>
          </a:p>
          <a:p>
            <a:r>
              <a:rPr lang="en-CA" sz="2200" dirty="0" smtClean="0">
                <a:latin typeface="Arial" charset="0"/>
              </a:rPr>
              <a:t>Frankfurt School notions of “authenticity” resurface in the “oppositional” discourse of 1960s rock journalists (the transfigured ghost of </a:t>
            </a:r>
            <a:r>
              <a:rPr lang="en-CA" sz="2200" dirty="0" err="1" smtClean="0">
                <a:latin typeface="Arial" charset="0"/>
              </a:rPr>
              <a:t>Adorno</a:t>
            </a:r>
            <a:r>
              <a:rPr lang="en-CA" sz="2200" dirty="0" smtClean="0">
                <a:latin typeface="Arial" charset="0"/>
              </a:rPr>
              <a:t> via Marcuse).</a:t>
            </a:r>
            <a:endParaRPr lang="en-GB" sz="2200" dirty="0" smtClean="0"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6400800"/>
            <a:ext cx="609600" cy="365125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0" i="0">
                <a:latin typeface="Arial Narrow" pitchFamily="34" charset="0"/>
              </a:rPr>
              <a:t>P Tagg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864096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Importance of music semiotics</a:t>
            </a:r>
            <a:endParaRPr lang="en-GB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188640"/>
            <a:ext cx="1905000" cy="457200"/>
          </a:xfrm>
        </p:spPr>
        <p:txBody>
          <a:bodyPr/>
          <a:lstStyle/>
          <a:p>
            <a:pPr>
              <a:defRPr/>
            </a:pPr>
            <a:fld id="{7A41BA8A-F04F-46F3-9E93-49323FAFA110}" type="datetime1">
              <a:rPr lang="en-GB" sz="1100" smtClean="0"/>
              <a:pPr>
                <a:defRPr/>
              </a:pPr>
              <a:t>2012-11-11</a:t>
            </a:fld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188640"/>
            <a:ext cx="1905000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z="1100" smtClean="0"/>
              <a:pPr>
                <a:defRPr/>
              </a:pPr>
              <a:t>37</a:t>
            </a:fld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846565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i="0" dirty="0" smtClean="0">
                <a:latin typeface="Tahoma" pitchFamily="34" charset="0"/>
                <a:cs typeface="Tahoma" pitchFamily="34" charset="0"/>
              </a:rPr>
              <a:t> Dual consciousness 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(Fanon, 1952)*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6612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* Frantz Omar Fanon (1952):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Black Skin, White Masks.</a:t>
            </a:r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 New York (1967). Identity of </a:t>
            </a:r>
            <a:r>
              <a:rPr lang="en-US" sz="1600" i="0" dirty="0" err="1" smtClean="0">
                <a:latin typeface="Tahoma" pitchFamily="34" charset="0"/>
                <a:cs typeface="Tahoma" pitchFamily="34" charset="0"/>
              </a:rPr>
              <a:t>colonised</a:t>
            </a:r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1600" i="0" dirty="0" smtClean="0">
                <a:latin typeface="Tahoma" pitchFamily="34" charset="0"/>
                <a:cs typeface="Tahoma" pitchFamily="34" charset="0"/>
              </a:rPr>
            </a:br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   individual in relation to [1] </a:t>
            </a:r>
            <a:r>
              <a:rPr lang="en-US" sz="1600" i="0" dirty="0" err="1" smtClean="0">
                <a:latin typeface="Tahoma" pitchFamily="34" charset="0"/>
                <a:cs typeface="Tahoma" pitchFamily="34" charset="0"/>
              </a:rPr>
              <a:t>colonisers</a:t>
            </a:r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, [2] fellow </a:t>
            </a:r>
            <a:r>
              <a:rPr lang="en-US" sz="1600" i="0" dirty="0" err="1" smtClean="0">
                <a:latin typeface="Tahoma" pitchFamily="34" charset="0"/>
                <a:cs typeface="Tahoma" pitchFamily="34" charset="0"/>
              </a:rPr>
              <a:t>colonised</a:t>
            </a:r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 individuals. </a:t>
            </a:r>
            <a:endParaRPr lang="en-GB" sz="16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342490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i="0" dirty="0" smtClean="0">
                <a:latin typeface="Tahoma" pitchFamily="34" charset="0"/>
                <a:cs typeface="Tahoma" pitchFamily="34" charset="0"/>
              </a:rPr>
              <a:t> conflicting sense of identity and agency: </a:t>
            </a:r>
            <a:br>
              <a:rPr lang="en-US" sz="2200" i="0" dirty="0" smtClean="0">
                <a:latin typeface="Tahoma" pitchFamily="34" charset="0"/>
                <a:cs typeface="Tahoma" pitchFamily="34" charset="0"/>
              </a:rPr>
            </a:br>
            <a:r>
              <a:rPr lang="en-US" sz="2200" i="0" dirty="0" smtClean="0">
                <a:latin typeface="Tahoma" pitchFamily="34" charset="0"/>
                <a:cs typeface="Tahoma" pitchFamily="34" charset="0"/>
              </a:rPr>
              <a:t>  private/public, subjective/objective, etc.</a:t>
            </a:r>
          </a:p>
          <a:p>
            <a:pPr>
              <a:buFont typeface="Wingdings" pitchFamily="2" charset="2"/>
              <a:buChar char="§"/>
            </a:pPr>
            <a:r>
              <a:rPr lang="en-US" sz="22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i="0" dirty="0" err="1" smtClean="0">
                <a:latin typeface="Tahoma" pitchFamily="34" charset="0"/>
                <a:cs typeface="Tahoma" pitchFamily="34" charset="0"/>
              </a:rPr>
              <a:t>intersubjectivity</a:t>
            </a:r>
            <a:r>
              <a:rPr lang="en-US" sz="2200" i="0" dirty="0" smtClean="0">
                <a:latin typeface="Tahoma" pitchFamily="34" charset="0"/>
                <a:cs typeface="Tahoma" pitchFamily="34" charset="0"/>
              </a:rPr>
              <a:t> at basis for media industry and</a:t>
            </a:r>
            <a:br>
              <a:rPr lang="en-US" sz="2200" i="0" dirty="0" smtClean="0">
                <a:latin typeface="Tahoma" pitchFamily="34" charset="0"/>
                <a:cs typeface="Tahoma" pitchFamily="34" charset="0"/>
              </a:rPr>
            </a:br>
            <a:r>
              <a:rPr lang="en-US" sz="2200" i="0" dirty="0" smtClean="0">
                <a:latin typeface="Tahoma" pitchFamily="34" charset="0"/>
                <a:cs typeface="Tahoma" pitchFamily="34" charset="0"/>
              </a:rPr>
              <a:t>  commercial propaganda (‘advertising’).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421237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i="0" dirty="0" smtClean="0">
                <a:latin typeface="Tahoma" pitchFamily="34" charset="0"/>
                <a:cs typeface="Tahoma" pitchFamily="34" charset="0"/>
              </a:rPr>
              <a:t> Semiotics of popular music 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(Laing, 1969)</a:t>
            </a:r>
            <a:r>
              <a:rPr lang="en-GB" sz="2400" i="0" dirty="0" smtClean="0">
                <a:latin typeface="Tahoma" pitchFamily="34" charset="0"/>
                <a:cs typeface="Tahoma" pitchFamily="34" charset="0"/>
              </a:rPr>
              <a:t>¹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623441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1. Dave Laing: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The Sound of Our Time</a:t>
            </a:r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. London &amp; Sydney (1969: 194-196). </a:t>
            </a:r>
            <a:endParaRPr lang="en-GB" sz="1600" i="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uiExpand="1" build="p" bldLvl="2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7552"/>
            <a:ext cx="7772400" cy="875184"/>
          </a:xfrm>
        </p:spPr>
        <p:txBody>
          <a:bodyPr/>
          <a:lstStyle/>
          <a:p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Peircian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Trinities</a:t>
            </a:r>
            <a:endParaRPr lang="en-GB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-27384"/>
            <a:ext cx="1293912" cy="276944"/>
          </a:xfrm>
        </p:spPr>
        <p:txBody>
          <a:bodyPr/>
          <a:lstStyle/>
          <a:p>
            <a:pPr>
              <a:defRPr/>
            </a:pPr>
            <a:fld id="{C804026D-F264-4986-BBED-D778BB7EF4F5}" type="datetime1">
              <a:rPr lang="en-GB" sz="1200" smtClean="0">
                <a:latin typeface="Tahoma" pitchFamily="34" charset="0"/>
                <a:cs typeface="Tahoma" pitchFamily="34" charset="0"/>
              </a:rPr>
              <a:pPr>
                <a:defRPr/>
              </a:pPr>
              <a:t>2012-11-11</a:t>
            </a:fld>
            <a:endParaRPr lang="en-US" sz="1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96336" y="-27384"/>
            <a:ext cx="861864" cy="457200"/>
          </a:xfrm>
        </p:spPr>
        <p:txBody>
          <a:bodyPr/>
          <a:lstStyle/>
          <a:p>
            <a:pPr>
              <a:defRPr/>
            </a:pPr>
            <a:fld id="{14D5EE6E-50A4-48DE-AE58-5C6242B591A2}" type="slidenum">
              <a:rPr lang="en-US" smtClean="0">
                <a:latin typeface="Tahoma" pitchFamily="34" charset="0"/>
                <a:cs typeface="Tahoma" pitchFamily="34" charset="0"/>
              </a:rPr>
              <a:pPr>
                <a:defRPr/>
              </a:pPr>
              <a:t>38</a:t>
            </a:fld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1559" y="2420888"/>
          <a:ext cx="8208912" cy="2968104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  <a:reflection blurRad="6350" stA="50000" endA="300" endPos="90000" dir="5400000" sy="-100000" algn="bl" rotWithShape="0"/>
                </a:effectLst>
                <a:tableStyleId>{F5AB1C69-6EDB-4FF4-983F-18BD219EF322}</a:tableStyleId>
              </a:tblPr>
              <a:tblGrid>
                <a:gridCol w="2232249"/>
                <a:gridCol w="2664296"/>
                <a:gridCol w="3312367"/>
              </a:tblGrid>
              <a:tr h="74202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Tahoma" pitchFamily="34" charset="0"/>
                          <a:cs typeface="Tahoma" pitchFamily="34" charset="0"/>
                        </a:rPr>
                        <a:t>Firstness</a:t>
                      </a:r>
                      <a:endParaRPr lang="en-GB" sz="28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Tahoma" pitchFamily="34" charset="0"/>
                          <a:cs typeface="Tahoma" pitchFamily="34" charset="0"/>
                        </a:rPr>
                        <a:t>Secondness</a:t>
                      </a:r>
                      <a:endParaRPr lang="en-GB" sz="28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Tahoma" pitchFamily="34" charset="0"/>
                          <a:cs typeface="Tahoma" pitchFamily="34" charset="0"/>
                        </a:rPr>
                        <a:t>Thirdness</a:t>
                      </a:r>
                      <a:endParaRPr lang="en-GB" sz="28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420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itchFamily="34" charset="0"/>
                          <a:cs typeface="Tahoma" pitchFamily="34" charset="0"/>
                        </a:rPr>
                        <a:t>Object</a:t>
                      </a:r>
                      <a:endParaRPr lang="en-GB" sz="2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itchFamily="34" charset="0"/>
                          <a:cs typeface="Tahoma" pitchFamily="34" charset="0"/>
                        </a:rPr>
                        <a:t>Sign</a:t>
                      </a:r>
                      <a:endParaRPr lang="en-GB" sz="2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ahoma" pitchFamily="34" charset="0"/>
                          <a:cs typeface="Tahoma" pitchFamily="34" charset="0"/>
                        </a:rPr>
                        <a:t>Interpretant</a:t>
                      </a:r>
                      <a:endParaRPr lang="en-GB" sz="2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420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Syntax</a:t>
                      </a:r>
                      <a:endParaRPr lang="en-GB" sz="28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Semantics</a:t>
                      </a:r>
                      <a:endParaRPr lang="en-GB" sz="28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Pragmatics</a:t>
                      </a:r>
                      <a:endParaRPr lang="en-GB" sz="28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7420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itchFamily="34" charset="0"/>
                          <a:cs typeface="Tahoma" pitchFamily="34" charset="0"/>
                        </a:rPr>
                        <a:t>Icon</a:t>
                      </a:r>
                      <a:endParaRPr lang="en-GB" sz="2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3F6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itchFamily="34" charset="0"/>
                          <a:cs typeface="Tahoma" pitchFamily="34" charset="0"/>
                        </a:rPr>
                        <a:t>Index</a:t>
                      </a:r>
                      <a:endParaRPr lang="en-GB" sz="2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3F6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itchFamily="34" charset="0"/>
                          <a:cs typeface="Tahoma" pitchFamily="34" charset="0"/>
                        </a:rPr>
                        <a:t>Arbitrary </a:t>
                      </a:r>
                      <a:r>
                        <a:rPr lang="en-US" sz="2800" baseline="0" dirty="0" smtClean="0">
                          <a:latin typeface="Tahoma" pitchFamily="34" charset="0"/>
                          <a:cs typeface="Tahoma" pitchFamily="34" charset="0"/>
                        </a:rPr>
                        <a:t>sign</a:t>
                      </a:r>
                      <a:endParaRPr lang="en-GB" sz="2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3F6EE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>
            <a:off x="755576" y="4509120"/>
            <a:ext cx="7920880" cy="0"/>
          </a:xfrm>
          <a:prstGeom prst="line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8100392" y="4221088"/>
            <a:ext cx="1043608" cy="0"/>
          </a:xfrm>
          <a:prstGeom prst="straightConnector1">
            <a:avLst/>
          </a:prstGeom>
          <a:noFill/>
          <a:ln w="73025" cap="sq" cmpd="sng" algn="ctr">
            <a:solidFill>
              <a:srgbClr val="FF3300"/>
            </a:solidFill>
            <a:prstDash val="solid"/>
            <a:round/>
            <a:headEnd type="none" w="med" len="med"/>
            <a:tailEnd type="triangle" w="lg" len="lg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4" name="TextBox 13"/>
          <p:cNvSpPr txBox="1"/>
          <p:nvPr/>
        </p:nvSpPr>
        <p:spPr>
          <a:xfrm>
            <a:off x="611560" y="1754813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In nomine</a:t>
            </a:r>
          </a:p>
          <a:p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  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patris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                  et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filii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        et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spiritūs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sancti</a:t>
            </a:r>
            <a:endParaRPr lang="en-GB" sz="2800" i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Picture 16" descr="TrinityHo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2160240" cy="2082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476250"/>
            <a:ext cx="7772400" cy="87471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C. S. Peirce’s Semiotic Trinity no. 3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aspects of approach after Morris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42988" y="1630338"/>
            <a:ext cx="7632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 dirty="0">
                <a:latin typeface="Tahoma" pitchFamily="34" charset="0"/>
                <a:cs typeface="Tahoma" pitchFamily="34" charset="0"/>
              </a:rPr>
              <a:t>Internal (</a:t>
            </a:r>
            <a:r>
              <a:rPr lang="en-US" sz="2200" i="0" dirty="0" err="1">
                <a:latin typeface="Tahoma" pitchFamily="34" charset="0"/>
                <a:cs typeface="Tahoma" pitchFamily="34" charset="0"/>
              </a:rPr>
              <a:t>etic</a:t>
            </a:r>
            <a:r>
              <a:rPr lang="en-US" sz="2200" i="0" dirty="0">
                <a:latin typeface="Tahoma" pitchFamily="34" charset="0"/>
                <a:cs typeface="Tahoma" pitchFamily="34" charset="0"/>
              </a:rPr>
              <a:t>) </a:t>
            </a:r>
            <a:r>
              <a:rPr lang="en-US" sz="2200" i="0" dirty="0" err="1">
                <a:latin typeface="Tahoma" pitchFamily="34" charset="0"/>
                <a:cs typeface="Tahoma" pitchFamily="34" charset="0"/>
              </a:rPr>
              <a:t>organisation</a:t>
            </a:r>
            <a:r>
              <a:rPr lang="en-US" sz="2200" i="0" dirty="0">
                <a:latin typeface="Tahoma" pitchFamily="34" charset="0"/>
                <a:cs typeface="Tahoma" pitchFamily="34" charset="0"/>
              </a:rPr>
              <a:t> and arrangement </a:t>
            </a:r>
            <a:r>
              <a:rPr lang="en-US" sz="2200" i="0" dirty="0" smtClean="0">
                <a:latin typeface="Tahoma" pitchFamily="34" charset="0"/>
                <a:cs typeface="Tahoma" pitchFamily="34" charset="0"/>
              </a:rPr>
              <a:t>of </a:t>
            </a:r>
            <a:r>
              <a:rPr lang="en-US" sz="2200" i="0" dirty="0">
                <a:latin typeface="Tahoma" pitchFamily="34" charset="0"/>
                <a:cs typeface="Tahoma" pitchFamily="34" charset="0"/>
              </a:rPr>
              <a:t>structural elements without necessarily considering their meaning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2988" y="3447405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latin typeface="Arial" charset="0"/>
              </a:rPr>
              <a:t>Links between signs and what they represent (</a:t>
            </a:r>
            <a:r>
              <a:rPr lang="en-US" sz="2000" b="1" dirty="0" err="1">
                <a:latin typeface="Arial" charset="0"/>
              </a:rPr>
              <a:t>emic</a:t>
            </a:r>
            <a:r>
              <a:rPr lang="en-US" sz="2000" b="1" dirty="0">
                <a:latin typeface="Arial" charset="0"/>
              </a:rPr>
              <a:t>) without necessarily considering their use in </a:t>
            </a:r>
            <a:r>
              <a:rPr lang="en-US" sz="2000" b="1" dirty="0" smtClean="0">
                <a:latin typeface="Arial" charset="0"/>
              </a:rPr>
              <a:t>concrete situations</a:t>
            </a:r>
            <a:endParaRPr lang="en-US" sz="2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42988" y="5189130"/>
            <a:ext cx="7632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Use of signs in concrete </a:t>
            </a:r>
            <a:r>
              <a:rPr lang="en-US" sz="2000" b="1" dirty="0" err="1">
                <a:latin typeface="Arial" charset="0"/>
              </a:rPr>
              <a:t>sociocultural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situations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42988" y="1124744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ahoma" pitchFamily="34" charset="0"/>
              </a:rPr>
              <a:t>Syntax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42988" y="2997200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ahoma" pitchFamily="34" charset="0"/>
              </a:rPr>
              <a:t>Semantics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2988" y="4700588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ahoma" pitchFamily="34" charset="0"/>
              </a:rPr>
              <a:t>Pragmatics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2420888"/>
            <a:ext cx="7992888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‘</a:t>
            </a:r>
            <a:r>
              <a:rPr lang="it-IT" sz="2000" dirty="0" smtClean="0">
                <a:solidFill>
                  <a:srgbClr val="FFFF00"/>
                </a:solidFill>
                <a:latin typeface="Georgia" pitchFamily="18" charset="0"/>
              </a:rPr>
              <a:t>La sintattica e la semantica, quando si trovano in splendido isolamento, diventano… discipline “perverse”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’ .</a:t>
            </a:r>
            <a:r>
              <a:rPr lang="en-US" sz="2000" i="0" dirty="0" smtClean="0">
                <a:solidFill>
                  <a:srgbClr val="FFFF00"/>
                </a:solidFill>
                <a:latin typeface="Georgia" pitchFamily="18" charset="0"/>
              </a:rPr>
              <a:t>*</a:t>
            </a:r>
            <a:endParaRPr lang="en-GB" sz="2000" i="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4077072"/>
            <a:ext cx="8064896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Georgia" pitchFamily="18" charset="0"/>
              </a:rPr>
              <a:t>‘Historicismus wie musikalische Hermeneutik weisen hin auf der Leerstelle, die von einer musikalischen Pragmatik aufzufüllen ist.’**</a:t>
            </a:r>
            <a:endParaRPr lang="en-GB" sz="20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694928"/>
            <a:ext cx="8820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*   ‘Syntax and semantics, when found in splendid isolation, become “perverse” disciplines’.</a:t>
            </a:r>
            <a:r>
              <a:rPr lang="en-US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(Umberto Eco: 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 limiti dell’interpretazione</a:t>
            </a:r>
            <a:r>
              <a:rPr lang="it-IT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p. 259; Milan 1990).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6228601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** ‘</a:t>
            </a:r>
            <a:r>
              <a:rPr lang="en-US" sz="16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Historicism and hermeneutics both draw attention to the gap that has to be filled by musical</a:t>
            </a:r>
            <a:br>
              <a:rPr lang="en-US" sz="16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16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GB" sz="16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pragmatics</a:t>
            </a:r>
            <a:r>
              <a:rPr lang="en-GB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’. (Chr. </a:t>
            </a:r>
            <a:r>
              <a:rPr lang="en-GB" sz="1400" i="0" dirty="0" err="1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Hubig</a:t>
            </a:r>
            <a:r>
              <a:rPr lang="en-GB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de-DE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GB" sz="1400" dirty="0" err="1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Musikalische</a:t>
            </a: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1400" dirty="0" err="1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Hermeneutik</a:t>
            </a:r>
            <a:r>
              <a:rPr lang="en-GB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ed. C. </a:t>
            </a:r>
            <a:r>
              <a:rPr lang="en-GB" sz="1400" i="0" dirty="0" err="1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Dahlhaus</a:t>
            </a:r>
            <a:r>
              <a:rPr lang="en-GB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p. 122; Regensburg, 1975)</a:t>
            </a:r>
            <a:r>
              <a:rPr lang="it-IT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GB" sz="1400" i="0" dirty="0">
              <a:solidFill>
                <a:schemeClr val="tx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251520" y="116632"/>
            <a:ext cx="1905000" cy="457200"/>
          </a:xfrm>
        </p:spPr>
        <p:txBody>
          <a:bodyPr/>
          <a:lstStyle/>
          <a:p>
            <a:pPr>
              <a:defRPr/>
            </a:pPr>
            <a:fld id="{05D80256-BAB9-4601-86FC-4A17F7ED2153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1905000" cy="457200"/>
          </a:xfrm>
        </p:spPr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23528" y="5589240"/>
            <a:ext cx="8640960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11" grpId="0" animBg="1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2852738"/>
            <a:ext cx="7772400" cy="24558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000" i="0" kern="0" dirty="0">
                <a:latin typeface="Tahoma" pitchFamily="34" charset="0"/>
                <a:cs typeface="Tahoma" pitchFamily="34" charset="0"/>
              </a:rPr>
              <a:t>Popular Music History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000" i="0" kern="0" dirty="0">
                <a:latin typeface="Tahoma" pitchFamily="34" charset="0"/>
                <a:cs typeface="Tahoma" pitchFamily="34" charset="0"/>
              </a:rPr>
              <a:t>Popular Music Analysis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000" i="0" kern="0" dirty="0">
                <a:latin typeface="Tahoma" pitchFamily="34" charset="0"/>
                <a:cs typeface="Tahoma" pitchFamily="34" charset="0"/>
              </a:rPr>
              <a:t>Music and the Moving Image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000" i="0" kern="0" dirty="0">
                <a:latin typeface="Tahoma" pitchFamily="34" charset="0"/>
                <a:cs typeface="Tahoma" pitchFamily="34" charset="0"/>
              </a:rPr>
              <a:t>Approaches  to the Study of Popular Music</a:t>
            </a:r>
            <a:endParaRPr lang="en-GB" sz="3000" i="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  <a:cs typeface="Tahoma" pitchFamily="34" charset="0"/>
              </a:rPr>
              <a:t>Subjects taught 1971-2010</a:t>
            </a:r>
            <a:endParaRPr lang="en-GB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11188" y="2852738"/>
            <a:ext cx="5616575" cy="16557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14847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(38½ years)</a:t>
            </a:r>
            <a:endParaRPr lang="en-GB" sz="1800" i="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be 9"/>
          <p:cNvSpPr/>
          <p:nvPr/>
        </p:nvSpPr>
        <p:spPr bwMode="auto">
          <a:xfrm>
            <a:off x="1071538" y="871482"/>
            <a:ext cx="6858048" cy="4357718"/>
          </a:xfrm>
          <a:prstGeom prst="cube">
            <a:avLst/>
          </a:prstGeom>
          <a:solidFill>
            <a:srgbClr val="001817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ood" dir="t"/>
          </a:scene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0188" y="3086060"/>
            <a:ext cx="5000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i="0" dirty="0">
                <a:solidFill>
                  <a:schemeClr val="accent3">
                    <a:lumMod val="75000"/>
                  </a:schemeClr>
                </a:solidFill>
                <a:latin typeface="Stencil Std" pitchFamily="50" charset="0"/>
                <a:ea typeface="Tahoma" pitchFamily="34" charset="0"/>
                <a:cs typeface="Tahoma" pitchFamily="34" charset="0"/>
              </a:rPr>
              <a:t>Black Box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9000" y="2728873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>
                <a:solidFill>
                  <a:srgbClr val="607272"/>
                </a:solidFill>
                <a:latin typeface="Stencil Std" pitchFamily="50" charset="0"/>
                <a:cs typeface="Tahoma" pitchFamily="34" charset="0"/>
              </a:rPr>
              <a:t>The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43063" y="3943310"/>
            <a:ext cx="485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>
                <a:solidFill>
                  <a:srgbClr val="607272"/>
                </a:solidFill>
                <a:latin typeface="Stencil Std" pitchFamily="50" charset="0"/>
                <a:cs typeface="Tahoma" pitchFamily="34" charset="0"/>
              </a:rPr>
              <a:t>of musical meaning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85800" y="19472"/>
            <a:ext cx="1905000" cy="457200"/>
          </a:xfrm>
        </p:spPr>
        <p:txBody>
          <a:bodyPr/>
          <a:lstStyle/>
          <a:p>
            <a:pPr>
              <a:defRPr/>
            </a:pPr>
            <a:fld id="{14892F08-145B-4164-9789-53B0670DEF59}" type="datetime1">
              <a:rPr lang="en-GB" sz="1200" smtClean="0"/>
              <a:pPr>
                <a:defRPr/>
              </a:pPr>
              <a:t>2012-11-11</a:t>
            </a:fld>
            <a:endParaRPr lang="en-US" sz="1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19472"/>
            <a:ext cx="1905000" cy="457200"/>
          </a:xfrm>
        </p:spPr>
        <p:txBody>
          <a:bodyPr/>
          <a:lstStyle/>
          <a:p>
            <a:pPr>
              <a:defRPr/>
            </a:pPr>
            <a:fld id="{F3092E38-A341-44B3-8D89-8AB490B464BA}" type="slidenum">
              <a:rPr lang="en-US" sz="1200" smtClean="0"/>
              <a:pPr>
                <a:defRPr/>
              </a:pPr>
              <a:t>40</a:t>
            </a:fld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268760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How does who communicate what to whom with what effect?</a:t>
            </a:r>
            <a:endParaRPr lang="en-GB" sz="3000" i="0" dirty="0">
              <a:solidFill>
                <a:schemeClr val="tx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268760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u="sng" dirty="0" smtClean="0">
                <a:solidFill>
                  <a:srgbClr val="FFFF00"/>
                </a:solidFill>
                <a:latin typeface="Arial Narrow" pitchFamily="34" charset="0"/>
              </a:rPr>
              <a:t>How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 does </a:t>
            </a:r>
            <a:r>
              <a:rPr lang="en-US" sz="3000" i="0" u="sng" dirty="0" smtClean="0">
                <a:solidFill>
                  <a:srgbClr val="FFFF00"/>
                </a:solidFill>
                <a:latin typeface="Arial Narrow" pitchFamily="34" charset="0"/>
              </a:rPr>
              <a:t>who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 communicate </a:t>
            </a:r>
            <a:r>
              <a:rPr lang="en-US" sz="3000" i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what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 </a:t>
            </a:r>
            <a:r>
              <a:rPr lang="en-US" sz="3000" i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to whom 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with what effect?</a:t>
            </a:r>
            <a:endParaRPr lang="en-GB" sz="3000" i="0" dirty="0">
              <a:solidFill>
                <a:schemeClr val="tx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5085184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How does who communicate what to whom with what effect?</a:t>
            </a:r>
            <a:endParaRPr lang="en-GB" sz="3000" i="0" dirty="0">
              <a:solidFill>
                <a:schemeClr val="tx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5085184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How does </a:t>
            </a:r>
            <a:r>
              <a:rPr lang="en-US" sz="3000" i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rPr>
              <a:t>who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 communicate </a:t>
            </a:r>
            <a:r>
              <a:rPr lang="en-US" sz="3000" i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what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 </a:t>
            </a:r>
            <a:r>
              <a:rPr lang="en-US" sz="3000" i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to </a:t>
            </a:r>
            <a:r>
              <a:rPr lang="en-US" sz="3000" i="0" u="sng" dirty="0" smtClean="0">
                <a:solidFill>
                  <a:srgbClr val="FFFF00"/>
                </a:solidFill>
                <a:latin typeface="Arial Narrow" pitchFamily="34" charset="0"/>
              </a:rPr>
              <a:t>whom</a:t>
            </a:r>
            <a:r>
              <a:rPr lang="en-US" sz="3000" i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 with </a:t>
            </a:r>
            <a:r>
              <a:rPr lang="en-US" sz="3000" i="0" u="sng" dirty="0" smtClean="0">
                <a:solidFill>
                  <a:srgbClr val="FFFF00"/>
                </a:solidFill>
                <a:latin typeface="Arial Narrow" pitchFamily="34" charset="0"/>
              </a:rPr>
              <a:t>what effect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?</a:t>
            </a:r>
            <a:endParaRPr lang="en-GB" sz="3000" i="0" dirty="0">
              <a:solidFill>
                <a:schemeClr val="tx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198884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tencil" pitchFamily="82" charset="0"/>
              </a:rPr>
              <a:t>Object </a:t>
            </a:r>
            <a:r>
              <a:rPr lang="en-US" i="0" dirty="0" smtClean="0">
                <a:solidFill>
                  <a:schemeClr val="tx1">
                    <a:lumMod val="65000"/>
                  </a:schemeClr>
                </a:solidFill>
                <a:latin typeface="Stencil" pitchFamily="82" charset="0"/>
              </a:rPr>
              <a:t>― sign ― </a:t>
            </a:r>
            <a:r>
              <a:rPr lang="en-US" i="0" dirty="0" err="1" smtClean="0">
                <a:solidFill>
                  <a:schemeClr val="tx1">
                    <a:lumMod val="65000"/>
                  </a:schemeClr>
                </a:solidFill>
                <a:latin typeface="Stencil" pitchFamily="82" charset="0"/>
              </a:rPr>
              <a:t>interpretant</a:t>
            </a:r>
            <a:endParaRPr lang="en-GB" i="0" dirty="0">
              <a:solidFill>
                <a:schemeClr val="tx1">
                  <a:lumMod val="65000"/>
                </a:schemeClr>
              </a:solidFill>
              <a:latin typeface="Stencil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465313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1">
                    <a:lumMod val="65000"/>
                  </a:schemeClr>
                </a:solidFill>
                <a:latin typeface="Stencil" pitchFamily="82" charset="0"/>
              </a:rPr>
              <a:t>Object ― sign ― </a:t>
            </a:r>
            <a:r>
              <a:rPr lang="en-US" i="0" dirty="0" err="1" smtClean="0">
                <a:solidFill>
                  <a:srgbClr val="FFFF00"/>
                </a:solidFill>
                <a:latin typeface="Stencil" pitchFamily="82" charset="0"/>
              </a:rPr>
              <a:t>interpretant</a:t>
            </a:r>
            <a:endParaRPr lang="en-GB" i="0" dirty="0">
              <a:solidFill>
                <a:srgbClr val="FFFF00"/>
              </a:solidFill>
              <a:latin typeface="Stencil" pitchFamily="82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1520" y="548680"/>
            <a:ext cx="8640960" cy="2016224"/>
          </a:xfrm>
          <a:prstGeom prst="roundRect">
            <a:avLst/>
          </a:prstGeom>
          <a:noFill/>
          <a:ln w="76200" cap="flat" cmpd="sng" algn="ctr">
            <a:solidFill>
              <a:srgbClr val="332E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5661248"/>
            <a:ext cx="5832648" cy="584775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Stereotypical cultural studies</a:t>
            </a:r>
            <a:endParaRPr lang="en-GB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179512" y="4581128"/>
            <a:ext cx="8784976" cy="1656184"/>
          </a:xfrm>
          <a:prstGeom prst="roundRect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064" y="2564904"/>
            <a:ext cx="3528392" cy="523220"/>
          </a:xfrm>
          <a:prstGeom prst="rect">
            <a:avLst/>
          </a:prstGeom>
          <a:solidFill>
            <a:srgbClr val="332E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Contextless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text</a:t>
            </a:r>
            <a:endParaRPr lang="en-GB" sz="2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7624" y="539969"/>
            <a:ext cx="7056784" cy="584775"/>
          </a:xfrm>
          <a:prstGeom prst="rect">
            <a:avLst/>
          </a:prstGeom>
          <a:solidFill>
            <a:srgbClr val="332E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Stereotypical </a:t>
            </a:r>
            <a:r>
              <a:rPr lang="en-US" dirty="0" err="1" smtClean="0"/>
              <a:t>euroclassical</a:t>
            </a:r>
            <a:r>
              <a:rPr lang="en-US" dirty="0" smtClean="0"/>
              <a:t> music studies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364088" y="4057908"/>
            <a:ext cx="3312368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Textless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context</a:t>
            </a:r>
            <a:endParaRPr lang="en-GB" sz="2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275856" y="1988840"/>
            <a:ext cx="1080120" cy="504056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275856" y="4653136"/>
            <a:ext cx="1080120" cy="504056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3779912" y="2420888"/>
            <a:ext cx="0" cy="216024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ysDash"/>
            <a:round/>
            <a:headEnd type="arrow"/>
            <a:tailEnd type="arrow"/>
          </a:ln>
          <a:effectLst/>
        </p:spPr>
      </p:cxnSp>
      <p:sp>
        <p:nvSpPr>
          <p:cNvPr id="38" name="Rectangle 37"/>
          <p:cNvSpPr/>
          <p:nvPr/>
        </p:nvSpPr>
        <p:spPr>
          <a:xfrm rot="20753416">
            <a:off x="244588" y="2433662"/>
            <a:ext cx="3751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i="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SEMIOSIS</a:t>
            </a:r>
            <a:endParaRPr lang="en-US" sz="5400" b="1" i="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&quot;No&quot; Symbol 38"/>
          <p:cNvSpPr/>
          <p:nvPr/>
        </p:nvSpPr>
        <p:spPr bwMode="auto">
          <a:xfrm>
            <a:off x="1187624" y="2060848"/>
            <a:ext cx="1584176" cy="1584176"/>
          </a:xfrm>
          <a:prstGeom prst="noSmoking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429000" y="214313"/>
            <a:ext cx="1714500" cy="3905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Black box complex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1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2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2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2"/>
                            </p:stCondLst>
                            <p:childTnLst>
                              <p:par>
                                <p:cTn id="10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1"/>
      <p:bldP spid="18" grpId="0"/>
      <p:bldP spid="19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8" grpId="0"/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3792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Absent pragmatics in music semiotics</a:t>
            </a:r>
            <a:endParaRPr lang="en-GB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44624"/>
            <a:ext cx="1905000" cy="457200"/>
          </a:xfrm>
        </p:spPr>
        <p:txBody>
          <a:bodyPr/>
          <a:lstStyle/>
          <a:p>
            <a:pPr>
              <a:defRPr/>
            </a:pPr>
            <a:fld id="{7A41BA8A-F04F-46F3-9E93-49323FAFA110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4624"/>
            <a:ext cx="1905000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204864"/>
            <a:ext cx="118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dirty="0" smtClean="0">
                <a:latin typeface="Tahoma" pitchFamily="34" charset="0"/>
                <a:cs typeface="Tahoma" pitchFamily="34" charset="0"/>
              </a:rPr>
              <a:t>88</a:t>
            </a:r>
            <a:endParaRPr lang="en-GB" sz="4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20486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Total number of articles in 3 volumes of learned 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semio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-musicological texts (1987-1998). 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212976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dirty="0" smtClean="0">
                <a:latin typeface="Tahoma" pitchFamily="34" charset="0"/>
                <a:cs typeface="Tahoma" pitchFamily="34" charset="0"/>
              </a:rPr>
              <a:t>59</a:t>
            </a:r>
            <a:endParaRPr lang="en-GB" sz="4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17406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articles (67%) deal with overriding theoretical systems or with musical syntax (usually 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diataxis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)*.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243735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dirty="0" smtClean="0">
                <a:latin typeface="Tahoma" pitchFamily="34" charset="0"/>
                <a:cs typeface="Tahoma" pitchFamily="34" charset="0"/>
              </a:rPr>
              <a:t>29</a:t>
            </a:r>
            <a:endParaRPr lang="en-GB" sz="4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4110171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articles (33%) include semantic issues but only 3 (3.4%) deal with pragmatics, with focus on 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poïesis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rather than aesthesis.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44624"/>
            <a:ext cx="1905000" cy="457200"/>
          </a:xfrm>
        </p:spPr>
        <p:txBody>
          <a:bodyPr/>
          <a:lstStyle/>
          <a:p>
            <a:pPr>
              <a:defRPr/>
            </a:pPr>
            <a:fld id="{A5FF5FA7-4732-4086-B50B-F6E455282BDF}" type="datetime1">
              <a:rPr lang="en-GB" sz="1100" smtClean="0"/>
              <a:pPr>
                <a:defRPr/>
              </a:pPr>
              <a:t>2012-11-11</a:t>
            </a:fld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4624"/>
            <a:ext cx="1905000" cy="457200"/>
          </a:xfrm>
        </p:spPr>
        <p:txBody>
          <a:bodyPr/>
          <a:lstStyle/>
          <a:p>
            <a:pPr>
              <a:defRPr/>
            </a:pPr>
            <a:fld id="{F3092E38-A341-44B3-8D89-8AB490B464BA}" type="slidenum">
              <a:rPr lang="en-US" sz="1100" smtClean="0"/>
              <a:pPr>
                <a:defRPr/>
              </a:pPr>
              <a:t>42</a:t>
            </a:fld>
            <a:endParaRPr lang="en-US" sz="11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0" y="214313"/>
            <a:ext cx="1714500" cy="3905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Black box fast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Cube 4"/>
          <p:cNvSpPr/>
          <p:nvPr/>
        </p:nvSpPr>
        <p:spPr bwMode="auto">
          <a:xfrm>
            <a:off x="1071538" y="1214422"/>
            <a:ext cx="6858048" cy="4357718"/>
          </a:xfrm>
          <a:prstGeom prst="cub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ood" dir="t"/>
          </a:scene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0188" y="3429000"/>
            <a:ext cx="5000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tencil Std" pitchFamily="50" charset="0"/>
                <a:ea typeface="Tahoma" pitchFamily="34" charset="0"/>
                <a:cs typeface="Tahoma" pitchFamily="34" charset="0"/>
              </a:rPr>
              <a:t>Black Box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3071813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607272"/>
                </a:solidFill>
                <a:latin typeface="Stencil Std" pitchFamily="50" charset="0"/>
                <a:cs typeface="Tahoma" pitchFamily="34" charset="0"/>
              </a:rPr>
              <a:t>The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43063" y="4286250"/>
            <a:ext cx="485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607272"/>
                </a:solidFill>
                <a:latin typeface="Stencil Std" pitchFamily="50" charset="0"/>
                <a:cs typeface="Tahoma" pitchFamily="34" charset="0"/>
              </a:rPr>
              <a:t>of musical meaning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47192"/>
          </a:xfrm>
        </p:spPr>
        <p:txBody>
          <a:bodyPr/>
          <a:lstStyle/>
          <a:p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Que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faire?</a:t>
            </a:r>
            <a:endParaRPr lang="en-GB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44624"/>
            <a:ext cx="1905000" cy="457200"/>
          </a:xfrm>
        </p:spPr>
        <p:txBody>
          <a:bodyPr/>
          <a:lstStyle/>
          <a:p>
            <a:pPr>
              <a:defRPr/>
            </a:pPr>
            <a:fld id="{7A41BA8A-F04F-46F3-9E93-49323FAFA110}" type="datetime1">
              <a:rPr lang="en-GB" sz="1200" smtClean="0"/>
              <a:pPr>
                <a:defRPr/>
              </a:pPr>
              <a:t>2012-11-11</a:t>
            </a:fld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4624"/>
            <a:ext cx="1905000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z="1200" smtClean="0"/>
              <a:pPr>
                <a:defRPr/>
              </a:pPr>
              <a:t>43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260049"/>
            <a:ext cx="8496944" cy="584775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Tahoma" pitchFamily="34" charset="0"/>
                <a:cs typeface="Tahoma" pitchFamily="34" charset="0"/>
              </a:rPr>
              <a:t>1.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Non-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musos</a:t>
            </a:r>
            <a:r>
              <a:rPr lang="en-US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(Cultural/Media Studies, Sociology, etc.)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12377"/>
            <a:ext cx="8424936" cy="584775"/>
          </a:xfrm>
          <a:prstGeom prst="rect">
            <a:avLst/>
          </a:prstGeom>
          <a:solidFill>
            <a:srgbClr val="332E92"/>
          </a:solidFill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Tahoma" pitchFamily="34" charset="0"/>
                <a:cs typeface="Tahoma" pitchFamily="34" charset="0"/>
              </a:rPr>
              <a:t>2.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Musos</a:t>
            </a:r>
            <a:r>
              <a:rPr lang="en-US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(musicians, musicologists, etc.)</a:t>
            </a:r>
            <a:endParaRPr lang="en-GB" sz="2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84482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―identify SIGN by including musical STRUCTURE</a:t>
            </a:r>
            <a:endParaRPr lang="en-GB" sz="2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477798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―identify SIGN by including INTERPRETANT</a:t>
            </a:r>
            <a:endParaRPr lang="en-GB" sz="2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2276872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aesthesic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descriptors</a:t>
            </a:r>
          </a:p>
          <a:p>
            <a:pPr>
              <a:buFont typeface="Wingdings" pitchFamily="2" charset="2"/>
              <a:buChar char="Ø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unequivocal time code placement</a:t>
            </a:r>
          </a:p>
          <a:p>
            <a:pPr>
              <a:buFont typeface="Wingdings" pitchFamily="2" charset="2"/>
              <a:buChar char="Ø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musematic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analysis procedure</a:t>
            </a:r>
            <a:endParaRPr lang="en-GB" sz="2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5140349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aesthesic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descriptors</a:t>
            </a:r>
          </a:p>
          <a:p>
            <a:pPr>
              <a:buFont typeface="Wingdings" pitchFamily="2" charset="2"/>
              <a:buChar char="Ø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unequivocal time code placement</a:t>
            </a:r>
          </a:p>
          <a:p>
            <a:pPr>
              <a:buFont typeface="Wingdings" pitchFamily="2" charset="2"/>
              <a:buChar char="Ø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musematic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analysis procedure</a:t>
            </a:r>
            <a:endParaRPr lang="en-GB" sz="2800" i="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1"/>
      <p:bldP spid="8" grpId="0"/>
      <p:bldP spid="9" grpId="0" uiExpand="1" build="p" bldLvl="2"/>
      <p:bldP spid="10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6712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Unequivocal time code placement</a:t>
            </a:r>
            <a:br>
              <a:rPr lang="en-US" sz="3600" dirty="0" smtClean="0">
                <a:latin typeface="Tahoma" pitchFamily="34" charset="0"/>
                <a:cs typeface="Tahoma" pitchFamily="34" charset="0"/>
              </a:rPr>
            </a:br>
            <a:r>
              <a:rPr lang="en-US" sz="3600" dirty="0" smtClean="0">
                <a:latin typeface="Tahoma" pitchFamily="34" charset="0"/>
                <a:cs typeface="Tahoma" pitchFamily="34" charset="0"/>
              </a:rPr>
              <a:t>(007)</a:t>
            </a:r>
            <a:endParaRPr lang="en-GB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116632"/>
            <a:ext cx="1905000" cy="457200"/>
          </a:xfrm>
        </p:spPr>
        <p:txBody>
          <a:bodyPr/>
          <a:lstStyle/>
          <a:p>
            <a:pPr>
              <a:defRPr/>
            </a:pPr>
            <a:fld id="{7A41BA8A-F04F-46F3-9E93-49323FAFA110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1905000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5" name="Picture 4" descr="VLC007-139Com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7967795" cy="1494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479715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>
                <a:solidFill>
                  <a:srgbClr val="3BCCFF"/>
                </a:solidFill>
                <a:latin typeface="Tahoma" pitchFamily="34" charset="0"/>
                <a:cs typeface="Tahoma" pitchFamily="34" charset="0"/>
              </a:rPr>
              <a:t>Play E:\Video\UnequivDesign2.mpg</a:t>
            </a:r>
            <a:endParaRPr lang="en-GB" sz="2000" i="0" dirty="0">
              <a:solidFill>
                <a:srgbClr val="3BCC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0" y="214313"/>
            <a:ext cx="1714500" cy="3905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Black box 2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Cube 2"/>
          <p:cNvSpPr/>
          <p:nvPr/>
        </p:nvSpPr>
        <p:spPr bwMode="auto">
          <a:xfrm>
            <a:off x="1043608" y="1916832"/>
            <a:ext cx="6858048" cy="4357718"/>
          </a:xfrm>
          <a:prstGeom prst="cube">
            <a:avLst/>
          </a:prstGeom>
          <a:solidFill>
            <a:srgbClr val="001817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ood" dir="t"/>
          </a:scene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15616" y="3068960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0" dirty="0" smtClean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Musical analysis object</a:t>
            </a:r>
          </a:p>
          <a:p>
            <a:pPr algn="ctr">
              <a:defRPr/>
            </a:pPr>
            <a:r>
              <a:rPr lang="en-US" b="1" i="0" dirty="0" smtClean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(AO)</a:t>
            </a:r>
            <a:endParaRPr lang="en-US" sz="1600" b="1" i="0" dirty="0">
              <a:solidFill>
                <a:schemeClr val="tx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91480"/>
            <a:ext cx="1905000" cy="457200"/>
          </a:xfrm>
        </p:spPr>
        <p:txBody>
          <a:bodyPr/>
          <a:lstStyle/>
          <a:p>
            <a:pPr>
              <a:defRPr/>
            </a:pPr>
            <a:fld id="{05D44004-880E-42FD-9AF2-BF084DD7815F}" type="datetime1">
              <a:rPr lang="en-GB" sz="1050" smtClean="0"/>
              <a:pPr>
                <a:defRPr/>
              </a:pPr>
              <a:t>2012-11-11</a:t>
            </a:fld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91480"/>
            <a:ext cx="1905000" cy="457200"/>
          </a:xfrm>
        </p:spPr>
        <p:txBody>
          <a:bodyPr/>
          <a:lstStyle/>
          <a:p>
            <a:pPr>
              <a:defRPr/>
            </a:pPr>
            <a:fld id="{F3092E38-A341-44B3-8D89-8AB490B464BA}" type="slidenum">
              <a:rPr lang="en-US" sz="1050" smtClean="0"/>
              <a:pPr>
                <a:defRPr/>
              </a:pPr>
              <a:t>45</a:t>
            </a:fld>
            <a:endParaRPr lang="en-US" sz="1050"/>
          </a:p>
        </p:txBody>
      </p:sp>
      <p:sp>
        <p:nvSpPr>
          <p:cNvPr id="7" name="TextBox 6"/>
          <p:cNvSpPr txBox="1"/>
          <p:nvPr/>
        </p:nvSpPr>
        <p:spPr>
          <a:xfrm>
            <a:off x="1043608" y="69269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Basics of </a:t>
            </a:r>
            <a:r>
              <a:rPr lang="en-US" i="0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Musematic</a:t>
            </a:r>
            <a:r>
              <a:rPr lang="en-US" i="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Analysis </a:t>
            </a:r>
            <a:endParaRPr lang="en-GB" i="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5057889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0" dirty="0" smtClean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See chapters 5-7, 13</a:t>
            </a:r>
          </a:p>
          <a:p>
            <a:pPr algn="ctr">
              <a:defRPr/>
            </a:pPr>
            <a:r>
              <a:rPr lang="en-US" b="1" i="0" dirty="0" smtClean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Music’s Meanings</a:t>
            </a:r>
          </a:p>
          <a:p>
            <a:pPr algn="ctr">
              <a:defRPr/>
            </a:pPr>
            <a:r>
              <a:rPr lang="en-US" sz="1600" b="1" i="0" dirty="0" smtClean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http://www.tagg.org/mmmsp/NonMusoInfo.htm/ </a:t>
            </a:r>
            <a:endParaRPr lang="en-US" sz="1600" b="1" i="0" dirty="0">
              <a:solidFill>
                <a:schemeClr val="tx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4293096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0" dirty="0" smtClean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Sorry! Out of time…</a:t>
            </a:r>
            <a:endParaRPr lang="en-US" sz="1600" b="1" i="0" dirty="0">
              <a:solidFill>
                <a:schemeClr val="tx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5854"/>
            <a:ext cx="8001000" cy="1150938"/>
          </a:xfrm>
        </p:spPr>
        <p:txBody>
          <a:bodyPr/>
          <a:lstStyle/>
          <a:p>
            <a:r>
              <a:rPr lang="en-GB" b="1" dirty="0" smtClean="0">
                <a:latin typeface="Tahoma" pitchFamily="34" charset="0"/>
              </a:rPr>
              <a:t>Overview</a:t>
            </a:r>
            <a:br>
              <a:rPr lang="en-GB" b="1" dirty="0" smtClean="0">
                <a:latin typeface="Tahoma" pitchFamily="34" charset="0"/>
              </a:rPr>
            </a:br>
            <a:r>
              <a:rPr lang="en-GB" sz="1400" dirty="0" smtClean="0">
                <a:latin typeface="Tahoma" pitchFamily="34" charset="0"/>
              </a:rPr>
              <a:t>presentation overview as </a:t>
            </a:r>
            <a:r>
              <a:rPr lang="en-GB" sz="1400" i="1" dirty="0" smtClean="0">
                <a:latin typeface="Tahoma" pitchFamily="34" charset="0"/>
              </a:rPr>
              <a:t>intended</a:t>
            </a:r>
            <a:r>
              <a:rPr lang="en-GB" sz="1400" dirty="0" smtClean="0">
                <a:latin typeface="Tahoma" pitchFamily="34" charset="0"/>
              </a:rPr>
              <a:t> 2012-11-08</a:t>
            </a:r>
            <a:endParaRPr lang="en-GB" sz="14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5066020"/>
            <a:ext cx="8383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PMusStuds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: ethno, socio,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semio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approaches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1681644"/>
            <a:ext cx="7920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Popular Music Studies (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PMusStuds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536" y="5733256"/>
            <a:ext cx="244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000" i="0" dirty="0" smtClean="0">
                <a:latin typeface="Tahoma" pitchFamily="34" charset="0"/>
                <a:cs typeface="Tahoma" pitchFamily="34" charset="0"/>
              </a:rPr>
              <a:t>Conclusions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5800" y="332656"/>
            <a:ext cx="1905000" cy="457200"/>
          </a:xfrm>
        </p:spPr>
        <p:txBody>
          <a:bodyPr/>
          <a:lstStyle/>
          <a:p>
            <a:pPr>
              <a:defRPr/>
            </a:pPr>
            <a:fld id="{6B161FDF-ABCD-4001-A8CB-4BE54DA75011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332656"/>
            <a:ext cx="1905000" cy="457200"/>
          </a:xfrm>
        </p:spPr>
        <p:txBody>
          <a:bodyPr/>
          <a:lstStyle/>
          <a:p>
            <a:pPr>
              <a:defRPr/>
            </a:pPr>
            <a:fld id="{724DE307-F0FF-451D-AE6D-EC67859C1AD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313" y="2373848"/>
            <a:ext cx="77040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Troubles with terminology (general)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non-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notatable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parameters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poïesis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v. aesthesis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what is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form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7544" y="4120624"/>
            <a:ext cx="86764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De-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ethnocentrifying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tonal terminology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tonality, modality, bimodality, (non-) directionality, etc.</a:t>
            </a:r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2915816" y="5805264"/>
            <a:ext cx="792088" cy="504056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2" grpId="0" build="p" bldLvl="2"/>
      <p:bldP spid="13" grpId="0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6864" cy="720080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Conclusions 1 (2)</a:t>
            </a:r>
            <a:endParaRPr lang="en-GB" sz="3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520" y="1628800"/>
            <a:ext cx="87129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Please </a:t>
            </a:r>
            <a:r>
              <a:rPr lang="en-US" sz="2600" i="0" dirty="0" err="1" smtClean="0">
                <a:latin typeface="Tahoma" pitchFamily="34" charset="0"/>
                <a:cs typeface="Tahoma" pitchFamily="34" charset="0"/>
              </a:rPr>
              <a:t>recognise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two aspects of musical form:</a:t>
            </a:r>
            <a:br>
              <a:rPr lang="en-US" sz="2600" i="0" dirty="0" smtClean="0">
                <a:latin typeface="Tahoma" pitchFamily="34" charset="0"/>
                <a:cs typeface="Tahoma" pitchFamily="34" charset="0"/>
              </a:rPr>
            </a:b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 synchronic (</a:t>
            </a:r>
            <a:r>
              <a:rPr lang="en-US" sz="2600" i="0" dirty="0" err="1" smtClean="0">
                <a:latin typeface="Tahoma" pitchFamily="34" charset="0"/>
                <a:cs typeface="Tahoma" pitchFamily="34" charset="0"/>
              </a:rPr>
              <a:t>syncrisis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) and diachronic (</a:t>
            </a:r>
            <a:r>
              <a:rPr lang="en-US" sz="2600" i="0" dirty="0" err="1" smtClean="0">
                <a:latin typeface="Tahoma" pitchFamily="34" charset="0"/>
                <a:cs typeface="Tahoma" pitchFamily="34" charset="0"/>
              </a:rPr>
              <a:t>diataxis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).</a:t>
            </a:r>
            <a:endParaRPr lang="en-US" sz="2600" i="0" dirty="0"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Please distinguish between </a:t>
            </a:r>
            <a:r>
              <a:rPr lang="en-US" sz="2600" i="0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tone</a:t>
            </a:r>
            <a: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 and </a:t>
            </a:r>
            <a:r>
              <a:rPr lang="en-US" sz="2600" i="0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tonic</a:t>
            </a:r>
            <a: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600" i="0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tonal</a:t>
            </a:r>
            <a: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 and</a:t>
            </a:r>
            <a:b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2600" i="0" u="sng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tonical</a:t>
            </a:r>
            <a: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600" i="0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atonal</a:t>
            </a:r>
            <a: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 and </a:t>
            </a:r>
            <a:r>
              <a:rPr lang="en-US" sz="2600" i="0" u="sng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atonical</a:t>
            </a:r>
            <a: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Please distinguish between </a:t>
            </a:r>
            <a:r>
              <a:rPr lang="en-US" sz="2600" i="0" u="sng" dirty="0" smtClean="0">
                <a:latin typeface="Tahoma" pitchFamily="34" charset="0"/>
                <a:cs typeface="Tahoma" pitchFamily="34" charset="0"/>
              </a:rPr>
              <a:t>triad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en-US" sz="2600" i="0" u="sng" dirty="0" smtClean="0">
                <a:latin typeface="Tahoma" pitchFamily="34" charset="0"/>
                <a:cs typeface="Tahoma" pitchFamily="34" charset="0"/>
              </a:rPr>
              <a:t>third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, as well as</a:t>
            </a:r>
            <a:br>
              <a:rPr lang="en-US" sz="2600" i="0" dirty="0" smtClean="0">
                <a:latin typeface="Tahoma" pitchFamily="34" charset="0"/>
                <a:cs typeface="Tahoma" pitchFamily="34" charset="0"/>
              </a:rPr>
            </a:b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 between </a:t>
            </a:r>
            <a:r>
              <a:rPr lang="en-US" sz="2600" i="0" u="sng" dirty="0" smtClean="0">
                <a:latin typeface="Tahoma" pitchFamily="34" charset="0"/>
                <a:cs typeface="Tahoma" pitchFamily="34" charset="0"/>
              </a:rPr>
              <a:t>triadic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en-US" sz="2600" i="0" u="sng" dirty="0" err="1" smtClean="0">
                <a:latin typeface="Tahoma" pitchFamily="34" charset="0"/>
                <a:cs typeface="Tahoma" pitchFamily="34" charset="0"/>
              </a:rPr>
              <a:t>tertial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Please </a:t>
            </a:r>
            <a:r>
              <a:rPr lang="en-US" sz="2600" i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recognise</a:t>
            </a:r>
            <a: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 the existence and validity of multiple</a:t>
            </a:r>
            <a:b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  tonalities’ including those with more than one tonic.</a:t>
            </a:r>
          </a:p>
          <a:p>
            <a:pPr>
              <a:buFont typeface="Arial" charset="0"/>
              <a:buChar char="•"/>
            </a:pP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Avoid nonsense terms like ‘</a:t>
            </a:r>
            <a:r>
              <a:rPr lang="en-US" sz="2600" i="0" dirty="0" err="1" smtClean="0">
                <a:latin typeface="Tahoma" pitchFamily="34" charset="0"/>
                <a:cs typeface="Tahoma" pitchFamily="34" charset="0"/>
              </a:rPr>
              <a:t>pretonal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’ and </a:t>
            </a:r>
            <a:r>
              <a:rPr lang="en-US" sz="2600" i="0" dirty="0">
                <a:latin typeface="Tahoma" pitchFamily="34" charset="0"/>
                <a:cs typeface="Tahoma" pitchFamily="34" charset="0"/>
              </a:rPr>
              <a:t>‘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post-tonal’. </a:t>
            </a:r>
            <a:endParaRPr lang="en-US" sz="2600" i="0" dirty="0"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All modes are by definition tonal. It is </a:t>
            </a:r>
            <a:r>
              <a:rPr lang="en-US" sz="2600" i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ahistorical</a:t>
            </a:r>
            <a: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  and illogical not to treat also the </a:t>
            </a:r>
            <a:r>
              <a:rPr lang="en-US" sz="2600" i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ionian</a:t>
            </a:r>
            <a:r>
              <a:rPr lang="en-US" sz="2600" i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 as a mode.</a:t>
            </a:r>
            <a:endParaRPr lang="en-US" sz="2600" i="0" dirty="0">
              <a:solidFill>
                <a:schemeClr val="accent2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6864" cy="720080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Conclusions 2 (2)</a:t>
            </a:r>
            <a:endParaRPr lang="en-GB" sz="3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520" y="2636912"/>
            <a:ext cx="871296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Please do not reduce tonal directionality, or its absence,</a:t>
            </a:r>
            <a:br>
              <a:rPr lang="en-US" sz="2600" i="0" dirty="0" smtClean="0">
                <a:latin typeface="Tahoma" pitchFamily="34" charset="0"/>
                <a:cs typeface="Tahoma" pitchFamily="34" charset="0"/>
              </a:rPr>
            </a:b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 to the poverty of </a:t>
            </a:r>
            <a:r>
              <a:rPr lang="en-US" sz="2600" i="0" dirty="0" err="1" smtClean="0">
                <a:latin typeface="Tahoma" pitchFamily="34" charset="0"/>
                <a:cs typeface="Tahoma" pitchFamily="34" charset="0"/>
              </a:rPr>
              <a:t>Riemannesque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2600" i="0" dirty="0" err="1" smtClean="0">
                <a:latin typeface="Tahoma" pitchFamily="34" charset="0"/>
                <a:cs typeface="Tahoma" pitchFamily="34" charset="0"/>
              </a:rPr>
              <a:t>Schenkerian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precepts.</a:t>
            </a:r>
          </a:p>
          <a:p>
            <a:pPr>
              <a:buFont typeface="Arial" charset="0"/>
              <a:buChar char="•"/>
            </a:pP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i="0" dirty="0" smtClean="0">
                <a:solidFill>
                  <a:srgbClr val="CCFFFF"/>
                </a:solidFill>
                <a:latin typeface="Tahoma" pitchFamily="34" charset="0"/>
                <a:cs typeface="Tahoma" pitchFamily="34" charset="0"/>
              </a:rPr>
              <a:t>Combat tonal impoverishment by understanding how</a:t>
            </a:r>
            <a:br>
              <a:rPr lang="en-US" sz="2600" i="0" dirty="0" smtClean="0">
                <a:solidFill>
                  <a:srgbClr val="CC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 i="0" dirty="0" smtClean="0">
                <a:solidFill>
                  <a:srgbClr val="CCFFFF"/>
                </a:solidFill>
                <a:latin typeface="Tahoma" pitchFamily="34" charset="0"/>
                <a:cs typeface="Tahoma" pitchFamily="34" charset="0"/>
              </a:rPr>
              <a:t>  different tonal vocabularies actually wok, e.g. </a:t>
            </a:r>
            <a:r>
              <a:rPr lang="en-US" sz="2600" i="0" dirty="0" smtClean="0">
                <a:solidFill>
                  <a:srgbClr val="CCFFFF"/>
                </a:solidFill>
                <a:latin typeface="XPTMusic" pitchFamily="2" charset="2"/>
                <a:cs typeface="Tahoma" pitchFamily="34" charset="0"/>
              </a:rPr>
              <a:t>$</a:t>
            </a:r>
            <a:r>
              <a:rPr lang="en-US" sz="2600" i="0" dirty="0" smtClean="0">
                <a:solidFill>
                  <a:srgbClr val="CCFFFF"/>
                </a:solidFill>
                <a:latin typeface="Tahoma" pitchFamily="34" charset="0"/>
                <a:cs typeface="Tahoma" pitchFamily="34" charset="0"/>
              </a:rPr>
              <a:t>II&gt;I!  </a:t>
            </a:r>
          </a:p>
          <a:p>
            <a:pPr>
              <a:buFont typeface="Arial" charset="0"/>
              <a:buChar char="•"/>
            </a:pPr>
            <a:r>
              <a:rPr lang="en-US" sz="2600" i="0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 Please consider the advantages of using </a:t>
            </a:r>
            <a:r>
              <a:rPr lang="en-US" sz="2600" i="0" dirty="0" err="1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aesthesic</a:t>
            </a:r>
            <a:r>
              <a:rPr lang="en-US" sz="2600" i="0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600" i="0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 i="0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  descriptors to designate musical 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178023"/>
            <a:ext cx="7772400" cy="874713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What to do (1)</a:t>
            </a:r>
            <a:endParaRPr lang="en-GB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394593" y="1056793"/>
            <a:ext cx="8497887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500" i="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Ostrich </a:t>
            </a:r>
            <a:r>
              <a:rPr lang="en-US" sz="2500" i="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strategy.</a:t>
            </a:r>
            <a:r>
              <a:rPr lang="en-US" sz="250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‘Nothing </a:t>
            </a:r>
            <a:r>
              <a:rPr lang="en-US" sz="2500" i="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is wrong’. Carry on as </a:t>
            </a:r>
            <a:r>
              <a:rPr lang="en-US" sz="250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usual. </a:t>
            </a:r>
            <a:r>
              <a:rPr lang="en-US" sz="2500" i="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500" i="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500" i="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 ‘We may be in the minority but we’re always right</a:t>
            </a:r>
            <a:r>
              <a:rPr lang="en-US" sz="250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.’</a:t>
            </a:r>
            <a:endParaRPr lang="en-US" sz="2500" i="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5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500" i="0" u="sng" dirty="0" smtClean="0">
                <a:latin typeface="Tahoma" pitchFamily="34" charset="0"/>
                <a:cs typeface="Tahoma" pitchFamily="34" charset="0"/>
              </a:rPr>
              <a:t>Defeatist (‘realist’) strategy.</a:t>
            </a:r>
            <a:r>
              <a:rPr lang="en-US" sz="25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500" i="0" dirty="0">
                <a:latin typeface="Tahoma" pitchFamily="34" charset="0"/>
                <a:cs typeface="Tahoma" pitchFamily="34" charset="0"/>
              </a:rPr>
              <a:t>T</a:t>
            </a:r>
            <a:r>
              <a:rPr lang="en-US" sz="2500" i="0" dirty="0" smtClean="0">
                <a:latin typeface="Tahoma" pitchFamily="34" charset="0"/>
                <a:cs typeface="Tahoma" pitchFamily="34" charset="0"/>
              </a:rPr>
              <a:t>ake </a:t>
            </a:r>
            <a:r>
              <a:rPr lang="en-US" sz="2500" i="0" dirty="0">
                <a:latin typeface="Tahoma" pitchFamily="34" charset="0"/>
                <a:cs typeface="Tahoma" pitchFamily="34" charset="0"/>
              </a:rPr>
              <a:t>note but no </a:t>
            </a:r>
            <a:r>
              <a:rPr lang="en-US" sz="2500" i="0" dirty="0" smtClean="0">
                <a:latin typeface="Tahoma" pitchFamily="34" charset="0"/>
                <a:cs typeface="Tahoma" pitchFamily="34" charset="0"/>
              </a:rPr>
              <a:t>action:</a:t>
            </a:r>
            <a:br>
              <a:rPr lang="en-US" sz="2500" i="0" dirty="0" smtClean="0">
                <a:latin typeface="Tahoma" pitchFamily="34" charset="0"/>
                <a:cs typeface="Tahoma" pitchFamily="34" charset="0"/>
              </a:rPr>
            </a:br>
            <a:r>
              <a:rPr lang="en-US" sz="2500" i="0" dirty="0" smtClean="0">
                <a:latin typeface="Tahoma" pitchFamily="34" charset="0"/>
                <a:cs typeface="Tahoma" pitchFamily="34" charset="0"/>
              </a:rPr>
              <a:t>  ‘interesting; some valid points but we have to deal with</a:t>
            </a:r>
            <a:br>
              <a:rPr lang="en-US" sz="2500" i="0" dirty="0" smtClean="0">
                <a:latin typeface="Tahoma" pitchFamily="34" charset="0"/>
                <a:cs typeface="Tahoma" pitchFamily="34" charset="0"/>
              </a:rPr>
            </a:br>
            <a:r>
              <a:rPr lang="en-US" sz="2500" i="0" dirty="0" smtClean="0">
                <a:latin typeface="Tahoma" pitchFamily="34" charset="0"/>
                <a:cs typeface="Tahoma" pitchFamily="34" charset="0"/>
              </a:rPr>
              <a:t>  music theory “as is”. You can’t </a:t>
            </a:r>
            <a:r>
              <a:rPr lang="en-US" sz="2500" i="0" dirty="0">
                <a:latin typeface="Tahoma" pitchFamily="34" charset="0"/>
                <a:cs typeface="Tahoma" pitchFamily="34" charset="0"/>
              </a:rPr>
              <a:t>change &gt;</a:t>
            </a:r>
            <a:r>
              <a:rPr lang="en-US" sz="2500" i="0" dirty="0" smtClean="0">
                <a:latin typeface="Tahoma" pitchFamily="34" charset="0"/>
                <a:cs typeface="Tahoma" pitchFamily="34" charset="0"/>
              </a:rPr>
              <a:t>100 years of</a:t>
            </a:r>
            <a:br>
              <a:rPr lang="en-US" sz="2500" i="0" dirty="0" smtClean="0">
                <a:latin typeface="Tahoma" pitchFamily="34" charset="0"/>
                <a:cs typeface="Tahoma" pitchFamily="34" charset="0"/>
              </a:rPr>
            </a:br>
            <a:r>
              <a:rPr lang="en-US" sz="2500" i="0" dirty="0" smtClean="0">
                <a:latin typeface="Tahoma" pitchFamily="34" charset="0"/>
                <a:cs typeface="Tahoma" pitchFamily="34" charset="0"/>
              </a:rPr>
              <a:t>  dubiously ethnocentric </a:t>
            </a:r>
            <a:r>
              <a:rPr lang="en-US" sz="2500" i="0" dirty="0" err="1" smtClean="0">
                <a:latin typeface="Tahoma" pitchFamily="34" charset="0"/>
                <a:cs typeface="Tahoma" pitchFamily="34" charset="0"/>
              </a:rPr>
              <a:t>labelling</a:t>
            </a:r>
            <a:r>
              <a:rPr lang="en-US" sz="2500" i="0" dirty="0" smtClean="0">
                <a:latin typeface="Tahoma" pitchFamily="34" charset="0"/>
                <a:cs typeface="Tahoma" pitchFamily="34" charset="0"/>
              </a:rPr>
              <a:t>. Get used to it!’</a:t>
            </a:r>
            <a:endParaRPr lang="en-US" sz="2500" i="0" dirty="0"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5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500" i="0" u="sng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Tokenist</a:t>
            </a:r>
            <a:r>
              <a:rPr lang="en-US" sz="2500" i="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strategy. </a:t>
            </a:r>
            <a:r>
              <a:rPr lang="en-US" sz="250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‘We’re broad-minded and modern.     </a:t>
            </a:r>
            <a:br>
              <a:rPr lang="en-US" sz="250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50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 We have ethnomusicology and/or popular music</a:t>
            </a:r>
            <a:br>
              <a:rPr lang="en-US" sz="250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50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 studies and/or music technology on the curriculum but</a:t>
            </a:r>
            <a:br>
              <a:rPr lang="en-US" sz="250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50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 we see no need to change the basics of music theory.</a:t>
            </a:r>
          </a:p>
          <a:p>
            <a:pPr>
              <a:buFont typeface="Arial" charset="0"/>
              <a:buChar char="•"/>
              <a:defRPr/>
            </a:pPr>
            <a:r>
              <a:rPr lang="en-US" sz="25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500" i="0" u="sng" dirty="0" smtClean="0">
                <a:latin typeface="Tahoma" pitchFamily="34" charset="0"/>
                <a:cs typeface="Tahoma" pitchFamily="34" charset="0"/>
              </a:rPr>
              <a:t>Laissez-faire (‘anti-authoritarian’) strategy</a:t>
            </a:r>
            <a:r>
              <a:rPr lang="en-US" sz="2500" i="0" dirty="0" smtClean="0">
                <a:latin typeface="Tahoma" pitchFamily="34" charset="0"/>
                <a:cs typeface="Tahoma" pitchFamily="34" charset="0"/>
              </a:rPr>
              <a:t>. New terms </a:t>
            </a:r>
            <a:br>
              <a:rPr lang="en-US" sz="2500" i="0" dirty="0" smtClean="0">
                <a:latin typeface="Tahoma" pitchFamily="34" charset="0"/>
                <a:cs typeface="Tahoma" pitchFamily="34" charset="0"/>
              </a:rPr>
            </a:br>
            <a:r>
              <a:rPr lang="en-US" sz="2500" i="0" dirty="0" smtClean="0">
                <a:latin typeface="Tahoma" pitchFamily="34" charset="0"/>
                <a:cs typeface="Tahoma" pitchFamily="34" charset="0"/>
              </a:rPr>
              <a:t>  are as bad as old ones. You’re forcing everyone to</a:t>
            </a:r>
            <a:br>
              <a:rPr lang="en-US" sz="2500" i="0" dirty="0" smtClean="0">
                <a:latin typeface="Tahoma" pitchFamily="34" charset="0"/>
                <a:cs typeface="Tahoma" pitchFamily="34" charset="0"/>
              </a:rPr>
            </a:br>
            <a:r>
              <a:rPr lang="en-US" sz="2500" i="0" dirty="0" smtClean="0">
                <a:latin typeface="Tahoma" pitchFamily="34" charset="0"/>
                <a:cs typeface="Tahoma" pitchFamily="34" charset="0"/>
              </a:rPr>
              <a:t>  think like you. Let things develop organically.</a:t>
            </a:r>
            <a:endParaRPr lang="en-GB" sz="2500" i="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plW300www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5538"/>
            <a:ext cx="74898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40200" y="2924175"/>
            <a:ext cx="381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Visited 2012-05-03</a:t>
            </a:r>
            <a:endParaRPr lang="en-GB" sz="2400" b="1" i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2987675" y="4581525"/>
            <a:ext cx="1008063" cy="360363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987675" y="4941888"/>
            <a:ext cx="2016125" cy="4318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987675" y="5373688"/>
            <a:ext cx="2663825" cy="4318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151E8-7057-4469-AA3E-D66BE0931566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1328738"/>
            <a:ext cx="7772400" cy="874712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cs typeface="Tahoma" pitchFamily="34" charset="0"/>
              </a:rPr>
              <a:t>What to do (2)?</a:t>
            </a:r>
            <a:endParaRPr lang="en-GB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50825" y="2408238"/>
            <a:ext cx="84978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 Risk </a:t>
            </a:r>
            <a:r>
              <a:rPr lang="en-US" sz="2800" i="0" dirty="0">
                <a:latin typeface="Tahoma" pitchFamily="34" charset="0"/>
                <a:cs typeface="Tahoma" pitchFamily="34" charset="0"/>
              </a:rPr>
              <a:t>alienation from conservative musicology</a:t>
            </a:r>
          </a:p>
          <a:p>
            <a:r>
              <a:rPr lang="en-US" sz="2800" i="0" dirty="0">
                <a:latin typeface="Tahoma" pitchFamily="34" charset="0"/>
                <a:cs typeface="Tahoma" pitchFamily="34" charset="0"/>
              </a:rPr>
              <a:t>   (both ancient and modern) by making life easier</a:t>
            </a:r>
            <a:br>
              <a:rPr lang="en-US" sz="2800" i="0" dirty="0">
                <a:latin typeface="Tahoma" pitchFamily="34" charset="0"/>
                <a:cs typeface="Tahoma" pitchFamily="34" charset="0"/>
              </a:rPr>
            </a:br>
            <a:r>
              <a:rPr lang="en-US" sz="2800" i="0" dirty="0">
                <a:latin typeface="Tahoma" pitchFamily="34" charset="0"/>
                <a:cs typeface="Tahoma" pitchFamily="34" charset="0"/>
              </a:rPr>
              <a:t>   for the popular majority of students through:</a:t>
            </a:r>
          </a:p>
          <a:p>
            <a:r>
              <a:rPr lang="en-US" sz="2800" i="0" dirty="0">
                <a:latin typeface="Tahoma" pitchFamily="34" charset="0"/>
                <a:cs typeface="Tahoma" pitchFamily="34" charset="0"/>
              </a:rPr>
              <a:t>     </a:t>
            </a:r>
            <a:r>
              <a:rPr lang="en-US" sz="2800" i="0" dirty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- simple reform of a few basic terms</a:t>
            </a:r>
            <a:r>
              <a:rPr lang="en-US" sz="2800" i="0" dirty="0">
                <a:latin typeface="Tahoma" pitchFamily="34" charset="0"/>
                <a:cs typeface="Tahoma" pitchFamily="34" charset="0"/>
              </a:rPr>
              <a:t>;</a:t>
            </a:r>
          </a:p>
          <a:p>
            <a:r>
              <a:rPr lang="en-US" sz="2800" i="0" dirty="0">
                <a:latin typeface="Tahoma" pitchFamily="34" charset="0"/>
                <a:cs typeface="Tahoma" pitchFamily="34" charset="0"/>
              </a:rPr>
              <a:t>     - recognition of vernacular musical competence;</a:t>
            </a:r>
          </a:p>
          <a:p>
            <a:r>
              <a:rPr lang="en-US" sz="2800" i="0" dirty="0">
                <a:latin typeface="Tahoma" pitchFamily="34" charset="0"/>
                <a:cs typeface="Tahoma" pitchFamily="34" charset="0"/>
              </a:rPr>
              <a:t>     </a:t>
            </a:r>
            <a:r>
              <a:rPr lang="en-US" sz="2800" i="0" dirty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- reintegration of music as a specific form of </a:t>
            </a:r>
          </a:p>
          <a:p>
            <a:r>
              <a:rPr lang="en-US" sz="2800" i="0" dirty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       symbolic production on a par with others.</a:t>
            </a:r>
            <a:endParaRPr lang="en-GB" sz="2800" i="0" dirty="0">
              <a:solidFill>
                <a:schemeClr val="accent2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31168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Further information</a:t>
            </a:r>
            <a:endParaRPr lang="en-GB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124744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Music’s Meanings: a modern musicology for non-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musos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(2012)</a:t>
            </a:r>
          </a:p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tagg.org/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mmmsp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/publications.html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NonMusoCvr4Mini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327" y="1124744"/>
            <a:ext cx="1968425" cy="1512168"/>
          </a:xfrm>
          <a:prstGeom prst="rect">
            <a:avLst/>
          </a:prstGeom>
        </p:spPr>
      </p:pic>
      <p:pic>
        <p:nvPicPr>
          <p:cNvPr id="7" name="Picture 6" descr="FFabBkCv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780929"/>
            <a:ext cx="1944216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784" y="2636912"/>
            <a:ext cx="5976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Everyday Tonality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(2009)</a:t>
            </a:r>
          </a:p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tagg.org/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mmmsp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/publications.html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627784" y="3717032"/>
            <a:ext cx="5400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627784" y="3717032"/>
            <a:ext cx="0" cy="201622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95536" y="5733256"/>
            <a:ext cx="223224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16" descr="YouTube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534246" y="4170610"/>
            <a:ext cx="971550" cy="352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71800" y="4869160"/>
            <a:ext cx="460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Dominantes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y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Dominación</a:t>
            </a:r>
            <a:endParaRPr lang="en-US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1800" y="5301208"/>
            <a:ext cx="604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Musical Learning &amp; Epistemic Diffraction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5661248"/>
            <a:ext cx="575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Scotch Snaps: the big picture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" name="Picture 20" descr="Dominantsce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861048"/>
            <a:ext cx="1368152" cy="1005384"/>
          </a:xfrm>
          <a:prstGeom prst="rect">
            <a:avLst/>
          </a:prstGeom>
        </p:spPr>
      </p:pic>
      <p:pic>
        <p:nvPicPr>
          <p:cNvPr id="22" name="Picture 21" descr="EpistemDiffrac-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4353" y="3861048"/>
            <a:ext cx="1397848" cy="1027206"/>
          </a:xfrm>
          <a:prstGeom prst="rect">
            <a:avLst/>
          </a:prstGeom>
        </p:spPr>
      </p:pic>
      <p:pic>
        <p:nvPicPr>
          <p:cNvPr id="23" name="Picture 22" descr="ScotchSnap-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3861049"/>
            <a:ext cx="1440160" cy="936104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685800" y="332656"/>
            <a:ext cx="1905000" cy="457200"/>
          </a:xfrm>
        </p:spPr>
        <p:txBody>
          <a:bodyPr/>
          <a:lstStyle/>
          <a:p>
            <a:pPr>
              <a:defRPr/>
            </a:pPr>
            <a:fld id="{DDA885A6-F027-46DC-B57E-7F448A70B0C8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553200" y="332656"/>
            <a:ext cx="1905000" cy="457200"/>
          </a:xfrm>
        </p:spPr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80184" y="6021288"/>
            <a:ext cx="575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The Intel Inside Analysis 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8" grpId="0"/>
      <p:bldP spid="19" grpId="0"/>
      <p:bldP spid="20" grpId="0"/>
      <p:bldP spid="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1538"/>
            <a:ext cx="7772400" cy="1143000"/>
          </a:xfrm>
        </p:spPr>
        <p:txBody>
          <a:bodyPr/>
          <a:lstStyle/>
          <a:p>
            <a:r>
              <a:rPr lang="en-CA" smtClean="0">
                <a:latin typeface="Tahoma" pitchFamily="34" charset="0"/>
                <a:cs typeface="Tahoma" pitchFamily="34" charset="0"/>
              </a:rPr>
              <a:t>THE END</a:t>
            </a:r>
            <a:endParaRPr lang="en-GB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39750" y="3284538"/>
            <a:ext cx="8280400" cy="938719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 dirty="0">
                <a:latin typeface="Arial Narrow" pitchFamily="34" charset="0"/>
              </a:rPr>
              <a:t>Philip </a:t>
            </a:r>
            <a:r>
              <a:rPr lang="en-US" sz="1400" i="0" dirty="0" err="1">
                <a:latin typeface="Arial Narrow" pitchFamily="34" charset="0"/>
              </a:rPr>
              <a:t>Tagg</a:t>
            </a:r>
            <a:r>
              <a:rPr lang="en-US" sz="1400" i="0" dirty="0">
                <a:latin typeface="Arial Narrow" pitchFamily="34" charset="0"/>
              </a:rPr>
              <a:t>, </a:t>
            </a:r>
            <a:br>
              <a:rPr lang="en-US" sz="1400" i="0" dirty="0">
                <a:latin typeface="Arial Narrow" pitchFamily="34" charset="0"/>
              </a:rPr>
            </a:br>
            <a:r>
              <a:rPr lang="en-US" sz="1400" i="0" dirty="0" err="1" smtClean="0">
                <a:latin typeface="Arial Narrow" pitchFamily="34" charset="0"/>
              </a:rPr>
              <a:t>Cáceres</a:t>
            </a:r>
            <a:r>
              <a:rPr lang="en-US" sz="1400" i="0" dirty="0" smtClean="0">
                <a:latin typeface="Arial Narrow" pitchFamily="34" charset="0"/>
              </a:rPr>
              <a:t>, 7 November 2012</a:t>
            </a:r>
            <a:endParaRPr lang="en-US" sz="1400" i="0" dirty="0">
              <a:latin typeface="Arial Narrow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800" b="1" i="0" dirty="0" smtClean="0">
                <a:latin typeface="Arial Narrow" pitchFamily="34" charset="0"/>
              </a:rPr>
              <a:t>www.tagg.org</a:t>
            </a:r>
            <a:endParaRPr lang="en-US" sz="1800" b="1" i="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3F135-1EAD-4B9C-8D08-F82964296F9D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5638800" y="4038600"/>
            <a:ext cx="2895600" cy="2590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486400" y="4208463"/>
            <a:ext cx="32004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i="0" dirty="0">
                <a:latin typeface="Tahoma" pitchFamily="34" charset="0"/>
                <a:cs typeface="Tahoma" pitchFamily="34" charset="0"/>
              </a:rPr>
              <a:t>PMFC</a:t>
            </a:r>
            <a:endParaRPr lang="en-GB" i="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2400" i="0" dirty="0" err="1">
                <a:latin typeface="Tahoma" pitchFamily="34" charset="0"/>
                <a:cs typeface="Tahoma" pitchFamily="34" charset="0"/>
              </a:rPr>
              <a:t>Paramusical</a:t>
            </a:r>
            <a:r>
              <a:rPr lang="en-GB" sz="2400" i="0" dirty="0">
                <a:latin typeface="Tahoma" pitchFamily="34" charset="0"/>
                <a:cs typeface="Tahoma" pitchFamily="34" charset="0"/>
              </a:rPr>
              <a:t> Fields</a:t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of Connotation</a:t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1800" i="0" dirty="0">
                <a:latin typeface="Tahoma" pitchFamily="34" charset="0"/>
                <a:cs typeface="Tahoma" pitchFamily="34" charset="0"/>
              </a:rPr>
              <a:t> (relevant to IOCM)</a:t>
            </a: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838200" y="4114800"/>
            <a:ext cx="2743200" cy="2514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09600" y="4267200"/>
            <a:ext cx="3200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i="0" dirty="0">
                <a:latin typeface="Tahoma" pitchFamily="34" charset="0"/>
                <a:cs typeface="Tahoma" pitchFamily="34" charset="0"/>
              </a:rPr>
              <a:t>PMFC</a:t>
            </a:r>
            <a:endParaRPr lang="en-GB" i="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2400" i="0" dirty="0" err="1">
                <a:latin typeface="Tahoma" pitchFamily="34" charset="0"/>
                <a:cs typeface="Tahoma" pitchFamily="34" charset="0"/>
              </a:rPr>
              <a:t>Paramusical</a:t>
            </a:r>
            <a:r>
              <a:rPr lang="en-GB" sz="2400" i="0" dirty="0">
                <a:latin typeface="Tahoma" pitchFamily="34" charset="0"/>
                <a:cs typeface="Tahoma" pitchFamily="34" charset="0"/>
              </a:rPr>
              <a:t> Fields</a:t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of Connotation</a:t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000" i="0" dirty="0">
                <a:latin typeface="Tahoma" pitchFamily="34" charset="0"/>
                <a:cs typeface="Tahoma" pitchFamily="34" charset="0"/>
              </a:rPr>
              <a:t> (relevant to AO)</a:t>
            </a:r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914400" y="381000"/>
            <a:ext cx="25908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5638800" y="381000"/>
            <a:ext cx="2590800" cy="23622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143000" y="533400"/>
            <a:ext cx="1981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800" b="1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AO</a:t>
            </a:r>
            <a:endParaRPr lang="en-GB" i="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Analysis</a:t>
            </a:r>
            <a:b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Object</a:t>
            </a:r>
            <a:endParaRPr lang="en-GB" i="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867400" y="533400"/>
            <a:ext cx="2133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i="0" dirty="0">
                <a:latin typeface="Tahoma" pitchFamily="34" charset="0"/>
                <a:cs typeface="Tahoma" pitchFamily="34" charset="0"/>
              </a:rPr>
              <a:t>IOCM</a:t>
            </a:r>
            <a:endParaRPr lang="en-GB" i="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2400" i="0" dirty="0" err="1">
                <a:latin typeface="Tahoma" pitchFamily="34" charset="0"/>
                <a:cs typeface="Tahoma" pitchFamily="34" charset="0"/>
              </a:rPr>
              <a:t>Interobjective</a:t>
            </a:r>
            <a:r>
              <a:rPr lang="en-GB" sz="2400" i="0" dirty="0">
                <a:latin typeface="Tahoma" pitchFamily="34" charset="0"/>
                <a:cs typeface="Tahoma" pitchFamily="34" charset="0"/>
              </a:rPr>
              <a:t/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Comparison</a:t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Material</a:t>
            </a:r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1905000" y="2743200"/>
            <a:ext cx="533400" cy="1295400"/>
          </a:xfrm>
          <a:prstGeom prst="downArrow">
            <a:avLst>
              <a:gd name="adj1" fmla="val 50000"/>
              <a:gd name="adj2" fmla="val 60714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auto">
          <a:xfrm>
            <a:off x="3505200" y="1295400"/>
            <a:ext cx="2133600" cy="4572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6781800" y="2743200"/>
            <a:ext cx="533400" cy="1295400"/>
          </a:xfrm>
          <a:prstGeom prst="downArrow">
            <a:avLst>
              <a:gd name="adj1" fmla="val 50000"/>
              <a:gd name="adj2" fmla="val 60714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99792" y="2852936"/>
            <a:ext cx="3744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i="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Escaping from </a:t>
            </a:r>
          </a:p>
          <a:p>
            <a:pPr algn="ctr">
              <a:defRPr/>
            </a:pPr>
            <a:r>
              <a:rPr lang="en-US" sz="2400" i="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2400" i="0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intramusical</a:t>
            </a:r>
            <a:r>
              <a:rPr lang="en-US" sz="2400" i="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prison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8688" y="3286125"/>
            <a:ext cx="5715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7944" y="683985"/>
            <a:ext cx="789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00938" y="2928938"/>
            <a:ext cx="1031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2b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29000" y="214313"/>
            <a:ext cx="1714500" cy="3905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000" kern="0" dirty="0">
                <a:solidFill>
                  <a:srgbClr val="C0C0C0"/>
                </a:solidFill>
                <a:latin typeface="Arial Narrow" pitchFamily="34" charset="0"/>
                <a:ea typeface="+mj-ea"/>
                <a:cs typeface="+mj-cs"/>
              </a:rPr>
              <a:t>Main model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85800" y="-27384"/>
            <a:ext cx="1905000" cy="457200"/>
          </a:xfrm>
        </p:spPr>
        <p:txBody>
          <a:bodyPr/>
          <a:lstStyle/>
          <a:p>
            <a:pPr>
              <a:defRPr/>
            </a:pPr>
            <a:fld id="{CC455DD5-4A87-4A3B-AE1B-CECD56287B28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6553200" y="-27384"/>
            <a:ext cx="1905000" cy="457200"/>
          </a:xfrm>
        </p:spPr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7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7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7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 animBg="1"/>
      <p:bldP spid="5" grpId="0" autoUpdateAnimBg="0"/>
      <p:bldP spid="6" grpId="0" animBg="1"/>
      <p:bldP spid="7" grpId="0" animBg="1"/>
      <p:bldP spid="8" grpId="0" autoUpdateAnimBg="0"/>
      <p:bldP spid="9" grpId="0" autoUpdateAnimBg="0"/>
      <p:bldP spid="10" grpId="0" animBg="1"/>
      <p:bldP spid="11" grpId="0" animBg="1"/>
      <p:bldP spid="12" grpId="0" animBg="1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6"/>
          <p:cNvSpPr>
            <a:spLocks noChangeArrowheads="1"/>
          </p:cNvSpPr>
          <p:nvPr/>
        </p:nvSpPr>
        <p:spPr bwMode="auto">
          <a:xfrm>
            <a:off x="838200" y="4114800"/>
            <a:ext cx="2743200" cy="2514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609600" y="4267200"/>
            <a:ext cx="32004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i="0" dirty="0">
                <a:latin typeface="Tahoma" pitchFamily="34" charset="0"/>
                <a:cs typeface="Tahoma" pitchFamily="34" charset="0"/>
              </a:rPr>
              <a:t>PMFC</a:t>
            </a:r>
            <a:endParaRPr lang="en-GB" sz="2000" i="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000" i="0" dirty="0" err="1">
                <a:latin typeface="Tahoma" pitchFamily="34" charset="0"/>
                <a:cs typeface="Tahoma" pitchFamily="34" charset="0"/>
              </a:rPr>
              <a:t>Paramusical</a:t>
            </a:r>
            <a:r>
              <a:rPr lang="en-GB" sz="2000" i="0" dirty="0">
                <a:latin typeface="Tahoma" pitchFamily="34" charset="0"/>
                <a:cs typeface="Tahoma" pitchFamily="34" charset="0"/>
              </a:rPr>
              <a:t> Fields</a:t>
            </a:r>
            <a:br>
              <a:rPr lang="en-GB" sz="2000" i="0" dirty="0">
                <a:latin typeface="Tahoma" pitchFamily="34" charset="0"/>
                <a:cs typeface="Tahoma" pitchFamily="34" charset="0"/>
              </a:rPr>
            </a:br>
            <a:r>
              <a:rPr lang="en-GB" sz="2000" i="0" dirty="0">
                <a:latin typeface="Tahoma" pitchFamily="34" charset="0"/>
                <a:cs typeface="Tahoma" pitchFamily="34" charset="0"/>
              </a:rPr>
              <a:t>of Connotation</a:t>
            </a:r>
            <a:br>
              <a:rPr lang="en-GB" sz="2000" i="0" dirty="0">
                <a:latin typeface="Tahoma" pitchFamily="34" charset="0"/>
                <a:cs typeface="Tahoma" pitchFamily="34" charset="0"/>
              </a:rPr>
            </a:br>
            <a:r>
              <a:rPr lang="en-GB" sz="2000" i="0" dirty="0">
                <a:latin typeface="Tahoma" pitchFamily="34" charset="0"/>
                <a:cs typeface="Tahoma" pitchFamily="34" charset="0"/>
              </a:rPr>
              <a:t> (relevant to </a:t>
            </a:r>
            <a:r>
              <a:rPr lang="en-GB" sz="2000" i="0" dirty="0" smtClean="0">
                <a:latin typeface="Tahoma" pitchFamily="34" charset="0"/>
                <a:cs typeface="Tahoma" pitchFamily="34" charset="0"/>
              </a:rPr>
              <a:t>AO)</a:t>
            </a:r>
            <a:endParaRPr lang="en-GB" sz="20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Oval 19"/>
          <p:cNvSpPr>
            <a:spLocks noChangeArrowheads="1"/>
          </p:cNvSpPr>
          <p:nvPr/>
        </p:nvSpPr>
        <p:spPr bwMode="auto">
          <a:xfrm>
            <a:off x="827584" y="548680"/>
            <a:ext cx="2520280" cy="216024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043608" y="681842"/>
            <a:ext cx="2060848" cy="18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800" b="1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AO</a:t>
            </a:r>
            <a:endParaRPr lang="en-GB" i="0" dirty="0">
              <a:solidFill>
                <a:schemeClr val="tx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400" i="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Analysis</a:t>
            </a:r>
            <a:br>
              <a:rPr lang="en-GB" sz="2400" i="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Object</a:t>
            </a:r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1905000" y="2743200"/>
            <a:ext cx="533400" cy="1295400"/>
          </a:xfrm>
          <a:prstGeom prst="downArrow">
            <a:avLst>
              <a:gd name="adj1" fmla="val 50000"/>
              <a:gd name="adj2" fmla="val 60714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57624" y="714375"/>
            <a:ext cx="5286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Ethnographic observation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3375" y="1143000"/>
            <a:ext cx="46434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audience &amp; demographics, cultural location, </a:t>
            </a:r>
            <a:r>
              <a:rPr lang="en-US" sz="180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behaviour</a:t>
            </a:r>
            <a:r>
              <a:rPr lang="en-US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reactions, uses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7625" y="2000250"/>
            <a:ext cx="4962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280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Paramusical</a:t>
            </a:r>
            <a:r>
              <a:rPr lang="en-US" sz="2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expression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4813" y="2428875"/>
            <a:ext cx="47148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lyrics</a:t>
            </a:r>
            <a:r>
              <a:rPr lang="en-US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action, images, story, gesture, dance, movement, liner notes, </a:t>
            </a:r>
            <a:r>
              <a:rPr lang="en-US" sz="180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r>
              <a:rPr lang="en-US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notes, reviews, opinions, written descriptions, etc.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7625" y="3429000"/>
            <a:ext cx="38576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Reception tests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4813" y="3857625"/>
            <a:ext cx="2857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Some considerations: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4813" y="4214813"/>
            <a:ext cx="414337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Reception demographics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Oral or written?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Classroom or internet?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Multiple choice or free induction?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Listening mode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Response interpretation procedure 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2000250" y="2000250"/>
            <a:ext cx="2643188" cy="15001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2643188" y="2714625"/>
            <a:ext cx="1571625" cy="12858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arrow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2928938" y="3929063"/>
            <a:ext cx="1143000" cy="2857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arrow"/>
            <a:tailEnd type="arrow"/>
          </a:ln>
          <a:effectLst/>
        </p:spPr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685800" y="44624"/>
            <a:ext cx="1905000" cy="457200"/>
          </a:xfrm>
        </p:spPr>
        <p:txBody>
          <a:bodyPr/>
          <a:lstStyle/>
          <a:p>
            <a:pPr>
              <a:defRPr/>
            </a:pPr>
            <a:fld id="{5195A141-072D-4D97-949B-8F451374309D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53200" y="44624"/>
            <a:ext cx="1905000" cy="457200"/>
          </a:xfrm>
        </p:spPr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utoUpdateAnimBg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9"/>
          <p:cNvSpPr>
            <a:spLocks noChangeArrowheads="1"/>
          </p:cNvSpPr>
          <p:nvPr/>
        </p:nvSpPr>
        <p:spPr bwMode="auto">
          <a:xfrm>
            <a:off x="914400" y="381000"/>
            <a:ext cx="25908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5638800" y="381000"/>
            <a:ext cx="2590800" cy="2362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143000" y="533400"/>
            <a:ext cx="1981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800" b="1" i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AO</a:t>
            </a:r>
            <a:endParaRPr lang="en-GB" i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</a:rPr>
              <a:t>Analysis</a:t>
            </a:r>
            <a:b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</a:rPr>
            </a:br>
            <a: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</a:rPr>
              <a:t>Object</a:t>
            </a:r>
            <a:endParaRPr lang="en-GB" i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5867400" y="533400"/>
            <a:ext cx="2133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i="0" dirty="0">
                <a:latin typeface="Tahoma" pitchFamily="34" charset="0"/>
                <a:cs typeface="Tahoma" pitchFamily="34" charset="0"/>
              </a:rPr>
              <a:t>IOCM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400" i="0" dirty="0" err="1">
                <a:latin typeface="Tahoma" pitchFamily="34" charset="0"/>
                <a:cs typeface="Tahoma" pitchFamily="34" charset="0"/>
              </a:rPr>
              <a:t>Interobjective</a:t>
            </a:r>
            <a:r>
              <a:rPr lang="en-GB" sz="2400" i="0" dirty="0">
                <a:latin typeface="Tahoma" pitchFamily="34" charset="0"/>
                <a:cs typeface="Tahoma" pitchFamily="34" charset="0"/>
              </a:rPr>
              <a:t/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Comparison</a:t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Material</a:t>
            </a: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3505200" y="1295400"/>
            <a:ext cx="2133600" cy="4572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92D050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71938" y="2928938"/>
            <a:ext cx="457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0" dirty="0">
                <a:latin typeface="Tahoma" pitchFamily="34" charset="0"/>
                <a:cs typeface="Tahoma" pitchFamily="34" charset="0"/>
              </a:rPr>
              <a:t>Other music sounding in some</a:t>
            </a:r>
            <a:br>
              <a:rPr lang="en-US" sz="2400" i="0" dirty="0">
                <a:latin typeface="Tahoma" pitchFamily="34" charset="0"/>
                <a:cs typeface="Tahoma" pitchFamily="34" charset="0"/>
              </a:rPr>
            </a:br>
            <a:r>
              <a:rPr lang="en-US" sz="2400" i="0" dirty="0">
                <a:latin typeface="Tahoma" pitchFamily="34" charset="0"/>
                <a:cs typeface="Tahoma" pitchFamily="34" charset="0"/>
              </a:rPr>
              <a:t>  way similar to the AO </a:t>
            </a:r>
          </a:p>
          <a:p>
            <a:pPr>
              <a:buFont typeface="Arial" charset="0"/>
              <a:buChar char="•"/>
            </a:pPr>
            <a:r>
              <a:rPr lang="en-US" sz="2400" i="0" dirty="0">
                <a:latin typeface="Tahoma" pitchFamily="34" charset="0"/>
                <a:cs typeface="Tahoma" pitchFamily="34" charset="0"/>
              </a:rPr>
              <a:t> Other music as ‘hypertext’ or</a:t>
            </a:r>
            <a:br>
              <a:rPr lang="en-US" sz="2400" i="0" dirty="0">
                <a:latin typeface="Tahoma" pitchFamily="34" charset="0"/>
                <a:cs typeface="Tahoma" pitchFamily="34" charset="0"/>
              </a:rPr>
            </a:br>
            <a:r>
              <a:rPr lang="en-US" sz="2400" i="0" dirty="0">
                <a:latin typeface="Tahoma" pitchFamily="34" charset="0"/>
                <a:cs typeface="Tahoma" pitchFamily="34" charset="0"/>
              </a:rPr>
              <a:t>   ‘</a:t>
            </a:r>
            <a:r>
              <a:rPr lang="en-US" sz="2400" i="0" dirty="0" err="1">
                <a:latin typeface="Tahoma" pitchFamily="34" charset="0"/>
                <a:cs typeface="Tahoma" pitchFamily="34" charset="0"/>
              </a:rPr>
              <a:t>metalanguage</a:t>
            </a:r>
            <a:r>
              <a:rPr lang="en-US" sz="2400" i="0" dirty="0">
                <a:latin typeface="Tahoma" pitchFamily="34" charset="0"/>
                <a:cs typeface="Tahoma" pitchFamily="34" charset="0"/>
              </a:rPr>
              <a:t>’ for music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3375" y="4714875"/>
            <a:ext cx="4643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>
                <a:latin typeface="Tahoma" pitchFamily="34" charset="0"/>
                <a:cs typeface="Tahoma" pitchFamily="34" charset="0"/>
              </a:rPr>
              <a:t>How to find this ‘other music’?</a:t>
            </a:r>
          </a:p>
          <a:p>
            <a:pPr>
              <a:buFont typeface="Arial" charset="0"/>
              <a:buChar char="•"/>
            </a:pPr>
            <a:r>
              <a:rPr lang="en-US" sz="2400" i="1" dirty="0">
                <a:latin typeface="Tahoma" pitchFamily="34" charset="0"/>
                <a:cs typeface="Tahoma" pitchFamily="34" charset="0"/>
              </a:rPr>
              <a:t> Why bother looking for it?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45936F-5D34-4FB9-BF62-1DCDEBF54D8C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91880" y="1743199"/>
            <a:ext cx="2088232" cy="461665"/>
          </a:xfrm>
          <a:prstGeom prst="rect">
            <a:avLst/>
          </a:prstGeom>
          <a:noFill/>
          <a:ln>
            <a:solidFill>
              <a:srgbClr val="47FF9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err="1" smtClean="0">
                <a:solidFill>
                  <a:srgbClr val="47FF9A"/>
                </a:solidFill>
                <a:latin typeface="Tahoma" pitchFamily="34" charset="0"/>
                <a:cs typeface="Tahoma" pitchFamily="34" charset="0"/>
              </a:rPr>
              <a:t>intertextuality</a:t>
            </a:r>
            <a:endParaRPr lang="en-GB" sz="2400" i="0" dirty="0">
              <a:solidFill>
                <a:srgbClr val="47FF9A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utoUpdateAnimBg="0"/>
      <p:bldP spid="6" grpId="0" autoUpdateAnimBg="0"/>
      <p:bldP spid="7" grpId="0" animBg="1"/>
      <p:bldP spid="8" grpId="0" build="p"/>
      <p:bldP spid="9" grpId="0" build="p" advAuto="500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9"/>
          <p:cNvSpPr>
            <a:spLocks noChangeArrowheads="1"/>
          </p:cNvSpPr>
          <p:nvPr/>
        </p:nvSpPr>
        <p:spPr bwMode="auto">
          <a:xfrm>
            <a:off x="914400" y="381000"/>
            <a:ext cx="25908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5638800" y="381000"/>
            <a:ext cx="2590800" cy="2362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143000" y="533400"/>
            <a:ext cx="1981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800" b="1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AO</a:t>
            </a:r>
            <a:endParaRPr lang="en-GB" i="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Analysis</a:t>
            </a:r>
            <a:b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Object</a:t>
            </a:r>
            <a:endParaRPr lang="en-GB" i="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5867400" y="533400"/>
            <a:ext cx="2133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i="0" dirty="0">
                <a:latin typeface="Tahoma" pitchFamily="34" charset="0"/>
                <a:cs typeface="Tahoma" pitchFamily="34" charset="0"/>
              </a:rPr>
              <a:t>IOCM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400" i="0" dirty="0" err="1">
                <a:latin typeface="Tahoma" pitchFamily="34" charset="0"/>
                <a:cs typeface="Tahoma" pitchFamily="34" charset="0"/>
              </a:rPr>
              <a:t>Interobjective</a:t>
            </a:r>
            <a:r>
              <a:rPr lang="en-GB" sz="2400" i="0" dirty="0">
                <a:latin typeface="Tahoma" pitchFamily="34" charset="0"/>
                <a:cs typeface="Tahoma" pitchFamily="34" charset="0"/>
              </a:rPr>
              <a:t/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Comparison</a:t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Material</a:t>
            </a: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3505200" y="1295400"/>
            <a:ext cx="2133600" cy="4572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92D050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412432" y="4078560"/>
            <a:ext cx="2895600" cy="2590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260032" y="4248423"/>
            <a:ext cx="3200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i="0" dirty="0">
                <a:latin typeface="Tahoma" pitchFamily="34" charset="0"/>
                <a:cs typeface="Tahoma" pitchFamily="34" charset="0"/>
              </a:rPr>
              <a:t>PMFC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400" i="0" dirty="0" err="1">
                <a:latin typeface="Tahoma" pitchFamily="34" charset="0"/>
                <a:cs typeface="Tahoma" pitchFamily="34" charset="0"/>
              </a:rPr>
              <a:t>Paramusical</a:t>
            </a:r>
            <a:r>
              <a:rPr lang="en-GB" sz="2400" i="0" dirty="0">
                <a:latin typeface="Tahoma" pitchFamily="34" charset="0"/>
                <a:cs typeface="Tahoma" pitchFamily="34" charset="0"/>
              </a:rPr>
              <a:t> Fields</a:t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of Connotation</a:t>
            </a:r>
            <a:r>
              <a:rPr lang="en-GB" sz="2000" i="0" dirty="0">
                <a:latin typeface="Tahoma" pitchFamily="34" charset="0"/>
                <a:cs typeface="Tahoma" pitchFamily="34" charset="0"/>
              </a:rPr>
              <a:t/>
            </a:r>
            <a:br>
              <a:rPr lang="en-GB" sz="2000" i="0" dirty="0">
                <a:latin typeface="Tahoma" pitchFamily="34" charset="0"/>
                <a:cs typeface="Tahoma" pitchFamily="34" charset="0"/>
              </a:rPr>
            </a:br>
            <a:r>
              <a:rPr lang="en-GB" sz="2000" i="0" dirty="0">
                <a:latin typeface="Tahoma" pitchFamily="34" charset="0"/>
                <a:cs typeface="Tahoma" pitchFamily="34" charset="0"/>
              </a:rPr>
              <a:t> (relevant to IOCM)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43563" y="2714625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latin typeface="Tahoma" pitchFamily="34" charset="0"/>
                <a:cs typeface="Tahoma" pitchFamily="34" charset="0"/>
              </a:rPr>
              <a:t>Why bother looking? 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685800" y="19472"/>
            <a:ext cx="1905000" cy="457200"/>
          </a:xfrm>
        </p:spPr>
        <p:txBody>
          <a:bodyPr/>
          <a:lstStyle/>
          <a:p>
            <a:pPr>
              <a:defRPr/>
            </a:pPr>
            <a:fld id="{52E68A9D-9530-42D6-9722-A3BF4FE151DC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553200" y="19472"/>
            <a:ext cx="1905000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9512" y="2924944"/>
            <a:ext cx="4536504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Because music resembles music</a:t>
            </a:r>
          </a:p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more than anything else.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932040" y="3212976"/>
            <a:ext cx="410445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Because music is associated</a:t>
            </a:r>
          </a:p>
          <a:p>
            <a:pPr algn="r"/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with other stuff 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H="1">
            <a:off x="4427984" y="2060848"/>
            <a:ext cx="1368152" cy="72008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ounded Rectangle 38"/>
          <p:cNvSpPr/>
          <p:nvPr/>
        </p:nvSpPr>
        <p:spPr bwMode="auto">
          <a:xfrm>
            <a:off x="0" y="2780928"/>
            <a:ext cx="4788024" cy="936104"/>
          </a:xfrm>
          <a:prstGeom prst="roundRect">
            <a:avLst>
              <a:gd name="adj" fmla="val 50000"/>
            </a:avLst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5076056" y="3212976"/>
            <a:ext cx="4067944" cy="864096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" name="Shape 42"/>
          <p:cNvCxnSpPr>
            <a:stCxn id="4" idx="6"/>
          </p:cNvCxnSpPr>
          <p:nvPr/>
        </p:nvCxnSpPr>
        <p:spPr bwMode="auto">
          <a:xfrm>
            <a:off x="8229600" y="1562100"/>
            <a:ext cx="518864" cy="1650876"/>
          </a:xfrm>
          <a:prstGeom prst="bentConnector2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hape 46"/>
          <p:cNvCxnSpPr>
            <a:stCxn id="8" idx="6"/>
          </p:cNvCxnSpPr>
          <p:nvPr/>
        </p:nvCxnSpPr>
        <p:spPr bwMode="auto">
          <a:xfrm flipV="1">
            <a:off x="8308032" y="4149080"/>
            <a:ext cx="440432" cy="1224880"/>
          </a:xfrm>
          <a:prstGeom prst="bentConnector2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7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9" grpId="0" autoUpdateAnimBg="0"/>
      <p:bldP spid="13" grpId="0" build="p" advAuto="500"/>
      <p:bldP spid="39" grpId="0" animBg="1"/>
      <p:bldP spid="4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9"/>
          <p:cNvSpPr>
            <a:spLocks noChangeArrowheads="1"/>
          </p:cNvSpPr>
          <p:nvPr/>
        </p:nvSpPr>
        <p:spPr bwMode="auto">
          <a:xfrm>
            <a:off x="914400" y="381000"/>
            <a:ext cx="25908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5638800" y="381000"/>
            <a:ext cx="2590800" cy="2362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143000" y="533400"/>
            <a:ext cx="1981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800" b="1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AO</a:t>
            </a:r>
            <a:endParaRPr lang="en-GB" i="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Analysis</a:t>
            </a:r>
            <a:b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Object</a:t>
            </a:r>
            <a:endParaRPr lang="en-GB" i="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5867400" y="533400"/>
            <a:ext cx="2133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i="0" dirty="0">
                <a:latin typeface="Tahoma" pitchFamily="34" charset="0"/>
                <a:cs typeface="Tahoma" pitchFamily="34" charset="0"/>
              </a:rPr>
              <a:t>IOCM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400" i="0" dirty="0" err="1">
                <a:latin typeface="Tahoma" pitchFamily="34" charset="0"/>
                <a:cs typeface="Tahoma" pitchFamily="34" charset="0"/>
              </a:rPr>
              <a:t>Interobjective</a:t>
            </a:r>
            <a:r>
              <a:rPr lang="en-GB" sz="2400" i="0" dirty="0">
                <a:latin typeface="Tahoma" pitchFamily="34" charset="0"/>
                <a:cs typeface="Tahoma" pitchFamily="34" charset="0"/>
              </a:rPr>
              <a:t/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Comparison</a:t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Material</a:t>
            </a: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3505200" y="1295400"/>
            <a:ext cx="2133600" cy="4572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92D050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685800" y="19472"/>
            <a:ext cx="1905000" cy="457200"/>
          </a:xfrm>
        </p:spPr>
        <p:txBody>
          <a:bodyPr/>
          <a:lstStyle/>
          <a:p>
            <a:pPr>
              <a:defRPr/>
            </a:pPr>
            <a:fld id="{52E68A9D-9530-42D6-9722-A3BF4FE151DC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553200" y="19472"/>
            <a:ext cx="1905000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31840" y="2545740"/>
            <a:ext cx="316835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How to find IOCM</a:t>
            </a:r>
            <a:endParaRPr lang="en-GB" sz="2800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2915816" y="2492896"/>
            <a:ext cx="3240360" cy="648072"/>
          </a:xfrm>
          <a:prstGeom prst="roundRect">
            <a:avLst>
              <a:gd name="adj" fmla="val 50000"/>
            </a:avLst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375942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ASK A MUSICIAN: audio-muscular memory 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(with caveat)</a:t>
            </a:r>
            <a:endParaRPr lang="en-GB" sz="20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4119463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RECOMMENDER SYSTEMS 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(iTunes, Last.fm, Pandora, etc.)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LIBRARY MUSIC COLLECTIONS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REVERSE ENGINEERING 1 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(find IOCM from hypotheses)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REVERSE ENGINEERING 2 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(recompose AO from hypotheses)</a:t>
            </a:r>
            <a:endParaRPr lang="en-GB" sz="2000" i="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39" grpId="0" animBg="1"/>
      <p:bldP spid="23" grpId="0"/>
      <p:bldP spid="2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9"/>
          <p:cNvSpPr>
            <a:spLocks noChangeArrowheads="1"/>
          </p:cNvSpPr>
          <p:nvPr/>
        </p:nvSpPr>
        <p:spPr bwMode="auto">
          <a:xfrm>
            <a:off x="914400" y="381000"/>
            <a:ext cx="25908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5638800" y="381000"/>
            <a:ext cx="2590800" cy="2362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143000" y="533400"/>
            <a:ext cx="1981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800" b="1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AO</a:t>
            </a:r>
            <a:endParaRPr lang="en-GB" i="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Analysis</a:t>
            </a:r>
            <a:b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Object</a:t>
            </a:r>
            <a:endParaRPr lang="en-GB" i="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5867400" y="533400"/>
            <a:ext cx="2133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i="0" dirty="0">
                <a:latin typeface="Tahoma" pitchFamily="34" charset="0"/>
                <a:cs typeface="Tahoma" pitchFamily="34" charset="0"/>
              </a:rPr>
              <a:t>IOCM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400" i="0" dirty="0" err="1">
                <a:latin typeface="Tahoma" pitchFamily="34" charset="0"/>
                <a:cs typeface="Tahoma" pitchFamily="34" charset="0"/>
              </a:rPr>
              <a:t>Interobjective</a:t>
            </a:r>
            <a:r>
              <a:rPr lang="en-GB" sz="2400" i="0" dirty="0">
                <a:latin typeface="Tahoma" pitchFamily="34" charset="0"/>
                <a:cs typeface="Tahoma" pitchFamily="34" charset="0"/>
              </a:rPr>
              <a:t/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Comparison</a:t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Material</a:t>
            </a: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3505200" y="1295400"/>
            <a:ext cx="2133600" cy="4572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92D050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500688" y="4000500"/>
            <a:ext cx="2895600" cy="2590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348288" y="4170363"/>
            <a:ext cx="3200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i="0" dirty="0">
                <a:latin typeface="Tahoma" pitchFamily="34" charset="0"/>
                <a:cs typeface="Tahoma" pitchFamily="34" charset="0"/>
              </a:rPr>
              <a:t>PMFC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400" i="0" dirty="0" err="1">
                <a:latin typeface="Tahoma" pitchFamily="34" charset="0"/>
                <a:cs typeface="Tahoma" pitchFamily="34" charset="0"/>
              </a:rPr>
              <a:t>Paramusical</a:t>
            </a:r>
            <a:r>
              <a:rPr lang="en-GB" sz="2400" i="0" dirty="0">
                <a:latin typeface="Tahoma" pitchFamily="34" charset="0"/>
                <a:cs typeface="Tahoma" pitchFamily="34" charset="0"/>
              </a:rPr>
              <a:t> Fields</a:t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of Connotation</a:t>
            </a:r>
            <a:r>
              <a:rPr lang="en-GB" sz="2000" i="0" dirty="0">
                <a:latin typeface="Tahoma" pitchFamily="34" charset="0"/>
                <a:cs typeface="Tahoma" pitchFamily="34" charset="0"/>
              </a:rPr>
              <a:t/>
            </a:r>
            <a:br>
              <a:rPr lang="en-GB" sz="2000" i="0" dirty="0">
                <a:latin typeface="Tahoma" pitchFamily="34" charset="0"/>
                <a:cs typeface="Tahoma" pitchFamily="34" charset="0"/>
              </a:rPr>
            </a:br>
            <a:r>
              <a:rPr lang="en-GB" sz="2000" i="0" dirty="0">
                <a:latin typeface="Tahoma" pitchFamily="34" charset="0"/>
                <a:cs typeface="Tahoma" pitchFamily="34" charset="0"/>
              </a:rPr>
              <a:t> (relevant to IOCM)</a:t>
            </a: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6643688" y="2705100"/>
            <a:ext cx="533400" cy="1295400"/>
          </a:xfrm>
          <a:prstGeom prst="downArrow">
            <a:avLst>
              <a:gd name="adj1" fmla="val 50000"/>
              <a:gd name="adj2" fmla="val 60714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4375" y="2857500"/>
            <a:ext cx="8072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FontTx/>
              <a:buAutoNum type="arabicPeriod"/>
            </a:pPr>
            <a:r>
              <a:rPr lang="en-US" sz="2000" b="1" i="0" dirty="0">
                <a:latin typeface="Tahoma" pitchFamily="34" charset="0"/>
                <a:cs typeface="Tahoma" pitchFamily="34" charset="0"/>
              </a:rPr>
              <a:t>Because music resembles music more than anything else.</a:t>
            </a:r>
          </a:p>
          <a:p>
            <a:pPr marL="457200" indent="-457200" algn="ctr">
              <a:buFontTx/>
              <a:buAutoNum type="arabicPeriod"/>
            </a:pPr>
            <a:r>
              <a:rPr lang="en-US" sz="2000" b="1" i="0" dirty="0">
                <a:latin typeface="Tahoma" pitchFamily="34" charset="0"/>
                <a:cs typeface="Tahoma" pitchFamily="34" charset="0"/>
              </a:rPr>
              <a:t>Because music is associated with other stuff…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43563" y="2714625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latin typeface="Tahoma" pitchFamily="34" charset="0"/>
                <a:cs typeface="Tahoma" pitchFamily="34" charset="0"/>
              </a:rPr>
              <a:t>Why bother looking? 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072063" y="3929063"/>
            <a:ext cx="785812" cy="571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55576" y="3286125"/>
            <a:ext cx="4530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Ethnographic observation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7624" y="3657203"/>
            <a:ext cx="39558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audience &amp; demographics, </a:t>
            </a:r>
            <a:br>
              <a:rPr lang="en-US" sz="20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cultural location, </a:t>
            </a:r>
            <a:r>
              <a:rPr lang="en-US" sz="200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behaviour</a:t>
            </a:r>
            <a:r>
              <a:rPr lang="en-US" sz="20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br>
              <a:rPr lang="en-US" sz="20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reactions, uses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643438" y="5295900"/>
            <a:ext cx="857250" cy="6191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arrow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3529" y="4929188"/>
            <a:ext cx="4319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2400" b="1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Paramusical</a:t>
            </a:r>
            <a:r>
              <a:rPr lang="en-US" sz="2400" b="1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expression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500" y="5357813"/>
            <a:ext cx="4720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lyrics</a:t>
            </a:r>
            <a:r>
              <a:rPr lang="en-US" sz="20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action, images, story, gesture, </a:t>
            </a:r>
          </a:p>
          <a:p>
            <a:pPr algn="r">
              <a:defRPr/>
            </a:pPr>
            <a:r>
              <a:rPr lang="en-US" sz="20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dance, movement, liner notes, </a:t>
            </a:r>
          </a:p>
          <a:p>
            <a:pPr algn="r">
              <a:defRPr/>
            </a:pPr>
            <a:r>
              <a:rPr lang="en-US" sz="2000" i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r>
              <a:rPr lang="en-US" sz="20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notes, reviews, </a:t>
            </a:r>
          </a:p>
          <a:p>
            <a:pPr algn="r">
              <a:defRPr/>
            </a:pPr>
            <a:r>
              <a:rPr lang="en-US" sz="20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opinions, written descriptions, etc.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685800" y="19472"/>
            <a:ext cx="1905000" cy="457200"/>
          </a:xfrm>
        </p:spPr>
        <p:txBody>
          <a:bodyPr/>
          <a:lstStyle/>
          <a:p>
            <a:pPr>
              <a:defRPr/>
            </a:pPr>
            <a:fld id="{52E68A9D-9530-42D6-9722-A3BF4FE151DC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553200" y="19472"/>
            <a:ext cx="1905000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7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9" grpId="0" autoUpdateAnimBg="0"/>
      <p:bldP spid="10" grpId="0" animBg="1"/>
      <p:bldP spid="11" grpId="0" build="p" advAuto="500"/>
      <p:bldP spid="13" grpId="0" build="p" advAuto="500"/>
      <p:bldP spid="15" grpId="0"/>
      <p:bldP spid="17" grpId="0"/>
      <p:bldP spid="19" grpId="0"/>
      <p:bldP spid="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9"/>
          <p:cNvSpPr>
            <a:spLocks noChangeArrowheads="1"/>
          </p:cNvSpPr>
          <p:nvPr/>
        </p:nvSpPr>
        <p:spPr bwMode="auto">
          <a:xfrm>
            <a:off x="914400" y="381000"/>
            <a:ext cx="25908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5638800" y="381000"/>
            <a:ext cx="2590800" cy="2362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143000" y="533400"/>
            <a:ext cx="1981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800" b="1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AO</a:t>
            </a:r>
            <a:endParaRPr lang="en-GB" i="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Analysis</a:t>
            </a:r>
            <a:b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Object</a:t>
            </a:r>
            <a:endParaRPr lang="en-GB" i="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5867400" y="533400"/>
            <a:ext cx="2133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i="0" dirty="0">
                <a:latin typeface="Tahoma" pitchFamily="34" charset="0"/>
                <a:cs typeface="Tahoma" pitchFamily="34" charset="0"/>
              </a:rPr>
              <a:t>IOCM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400" i="0" dirty="0" err="1">
                <a:latin typeface="Tahoma" pitchFamily="34" charset="0"/>
                <a:cs typeface="Tahoma" pitchFamily="34" charset="0"/>
              </a:rPr>
              <a:t>Interobjective</a:t>
            </a:r>
            <a:r>
              <a:rPr lang="en-GB" sz="2400" i="0" dirty="0">
                <a:latin typeface="Tahoma" pitchFamily="34" charset="0"/>
                <a:cs typeface="Tahoma" pitchFamily="34" charset="0"/>
              </a:rPr>
              <a:t/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Comparison</a:t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Material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429250" y="4071938"/>
            <a:ext cx="2895600" cy="2590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348288" y="4170363"/>
            <a:ext cx="3200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i="0" dirty="0">
                <a:latin typeface="Tahoma" pitchFamily="34" charset="0"/>
                <a:cs typeface="Tahoma" pitchFamily="34" charset="0"/>
              </a:rPr>
              <a:t>PMFC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400" i="0" dirty="0" err="1">
                <a:latin typeface="Tahoma" pitchFamily="34" charset="0"/>
                <a:cs typeface="Tahoma" pitchFamily="34" charset="0"/>
              </a:rPr>
              <a:t>Paramusical</a:t>
            </a:r>
            <a:r>
              <a:rPr lang="en-GB" sz="2400" i="0" dirty="0">
                <a:latin typeface="Tahoma" pitchFamily="34" charset="0"/>
                <a:cs typeface="Tahoma" pitchFamily="34" charset="0"/>
              </a:rPr>
              <a:t> Fields</a:t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of Connotation</a:t>
            </a:r>
            <a:r>
              <a:rPr lang="en-GB" sz="2000" i="0" dirty="0">
                <a:latin typeface="Tahoma" pitchFamily="34" charset="0"/>
                <a:cs typeface="Tahoma" pitchFamily="34" charset="0"/>
              </a:rPr>
              <a:t/>
            </a:r>
            <a:br>
              <a:rPr lang="en-GB" sz="2000" i="0" dirty="0">
                <a:latin typeface="Tahoma" pitchFamily="34" charset="0"/>
                <a:cs typeface="Tahoma" pitchFamily="34" charset="0"/>
              </a:rPr>
            </a:br>
            <a:r>
              <a:rPr lang="en-GB" sz="2000" i="0" dirty="0">
                <a:latin typeface="Tahoma" pitchFamily="34" charset="0"/>
                <a:cs typeface="Tahoma" pitchFamily="34" charset="0"/>
              </a:rPr>
              <a:t> (relevant to IOCM)</a:t>
            </a:r>
          </a:p>
        </p:txBody>
      </p:sp>
      <p:cxnSp>
        <p:nvCxnSpPr>
          <p:cNvPr id="9" name="Straight Arrow Connector 8"/>
          <p:cNvCxnSpPr>
            <a:stCxn id="3" idx="6"/>
            <a:endCxn id="4" idx="2"/>
          </p:cNvCxnSpPr>
          <p:nvPr/>
        </p:nvCxnSpPr>
        <p:spPr bwMode="auto">
          <a:xfrm>
            <a:off x="3505200" y="1562100"/>
            <a:ext cx="2133600" cy="1588"/>
          </a:xfrm>
          <a:prstGeom prst="straightConnector1">
            <a:avLst/>
          </a:prstGeom>
          <a:ln w="101600">
            <a:solidFill>
              <a:srgbClr val="92D05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6286500" y="3357563"/>
            <a:ext cx="1430337" cy="158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92D05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929063" y="785813"/>
            <a:ext cx="1357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0" dirty="0">
                <a:solidFill>
                  <a:schemeClr val="tx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If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9500" y="2643188"/>
            <a:ext cx="100012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0" dirty="0">
                <a:solidFill>
                  <a:schemeClr val="tx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br>
              <a:rPr lang="en-US" sz="2800" b="1" i="0" dirty="0">
                <a:solidFill>
                  <a:schemeClr val="tx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i="0" dirty="0">
                <a:solidFill>
                  <a:schemeClr val="tx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br>
              <a:rPr lang="en-US" sz="2800" b="1" i="0" dirty="0">
                <a:solidFill>
                  <a:schemeClr val="tx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i="0" dirty="0">
                <a:solidFill>
                  <a:schemeClr val="tx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000375" y="2571750"/>
            <a:ext cx="2643188" cy="207168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arrow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 rot="2340829">
            <a:off x="2740025" y="3609975"/>
            <a:ext cx="2286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then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(hypothesis,</a:t>
            </a:r>
            <a:b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see next slide)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6A89E-47C6-4A6C-838B-D80F68DA7734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874713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</a:rPr>
              <a:t>Guess these three numbers</a:t>
            </a:r>
            <a:endParaRPr lang="en-GB" sz="2800" dirty="0" smtClean="0">
              <a:latin typeface="Tahoma" pitchFamily="34" charset="0"/>
            </a:endParaRP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827088" y="1989138"/>
            <a:ext cx="1295400" cy="2771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0">
                <a:latin typeface="Courier New" pitchFamily="49" charset="0"/>
              </a:rPr>
              <a:t>127</a:t>
            </a:r>
          </a:p>
          <a:p>
            <a:pPr>
              <a:spcBef>
                <a:spcPct val="50000"/>
              </a:spcBef>
            </a:pPr>
            <a:r>
              <a:rPr lang="en-US" sz="4400" b="1" i="0">
                <a:latin typeface="Courier New" pitchFamily="49" charset="0"/>
              </a:rPr>
              <a:t> 14</a:t>
            </a:r>
          </a:p>
          <a:p>
            <a:pPr>
              <a:spcBef>
                <a:spcPct val="50000"/>
              </a:spcBef>
            </a:pPr>
            <a:r>
              <a:rPr lang="en-US" sz="4400" b="1" i="0">
                <a:latin typeface="Courier New" pitchFamily="49" charset="0"/>
              </a:rPr>
              <a:t>  0</a:t>
            </a:r>
            <a:endParaRPr lang="en-GB" sz="4400" b="1" i="0">
              <a:latin typeface="Courier New" pitchFamily="49" charset="0"/>
            </a:endParaRP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2266950" y="1989138"/>
            <a:ext cx="5761038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Total # musicologists employed in</a:t>
            </a:r>
            <a:br>
              <a:rPr lang="en-US" sz="2400" i="0">
                <a:latin typeface="Tahoma" pitchFamily="34" charset="0"/>
              </a:rPr>
            </a:br>
            <a:r>
              <a:rPr lang="en-US" sz="2400" i="0">
                <a:latin typeface="Tahoma" pitchFamily="34" charset="0"/>
              </a:rPr>
              <a:t>Italian universities in 2008</a:t>
            </a:r>
            <a:endParaRPr lang="en-GB" sz="2400" i="0">
              <a:latin typeface="Tahoma" pitchFamily="34" charset="0"/>
            </a:endParaRP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2268538" y="3141663"/>
            <a:ext cx="41036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of which ethnomusicologists</a:t>
            </a:r>
            <a:endParaRPr lang="en-GB" sz="2400" i="0">
              <a:latin typeface="Tahoma" pitchFamily="34" charset="0"/>
            </a:endParaRP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2268538" y="4124325"/>
            <a:ext cx="48958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of which popular music specialists</a:t>
            </a:r>
            <a:endParaRPr lang="en-GB" sz="2400" i="0">
              <a:latin typeface="Tahoma" pitchFamily="34" charset="0"/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1476375" y="3789363"/>
            <a:ext cx="12954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0">
                <a:latin typeface="Courier New" pitchFamily="49" charset="0"/>
              </a:rPr>
              <a:t>  </a:t>
            </a:r>
            <a:endParaRPr lang="en-GB" sz="4400" b="1" i="0">
              <a:latin typeface="Courier New" pitchFamily="49" charset="0"/>
            </a:endParaRPr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1258888" y="4365625"/>
            <a:ext cx="720725" cy="1098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i="0">
                <a:solidFill>
                  <a:schemeClr val="hlink"/>
                </a:solidFill>
                <a:latin typeface="Courier New" pitchFamily="49" charset="0"/>
              </a:rPr>
              <a:t>1</a:t>
            </a:r>
            <a:endParaRPr lang="en-GB" sz="6600" b="1" i="0">
              <a:solidFill>
                <a:schemeClr val="hlink"/>
              </a:solidFill>
              <a:latin typeface="Courier New" pitchFamily="49" charset="0"/>
            </a:endParaRPr>
          </a:p>
        </p:txBody>
      </p:sp>
      <p:sp>
        <p:nvSpPr>
          <p:cNvPr id="253963" name="Line 11"/>
          <p:cNvSpPr>
            <a:spLocks noChangeShapeType="1"/>
          </p:cNvSpPr>
          <p:nvPr/>
        </p:nvSpPr>
        <p:spPr bwMode="auto">
          <a:xfrm>
            <a:off x="1619250" y="4076700"/>
            <a:ext cx="288925" cy="5048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 flipV="1">
            <a:off x="1547813" y="4076700"/>
            <a:ext cx="431800" cy="5048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 flipV="1">
            <a:off x="1908175" y="4581525"/>
            <a:ext cx="1655763" cy="5032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3966" name="Text Box 14"/>
          <p:cNvSpPr txBox="1">
            <a:spLocks noChangeArrowheads="1"/>
          </p:cNvSpPr>
          <p:nvPr/>
        </p:nvSpPr>
        <p:spPr bwMode="auto">
          <a:xfrm>
            <a:off x="3563938" y="4652963"/>
            <a:ext cx="15128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>
                <a:solidFill>
                  <a:schemeClr val="hlink"/>
                </a:solidFill>
                <a:latin typeface="Tahoma" pitchFamily="34" charset="0"/>
              </a:rPr>
              <a:t>(2009)</a:t>
            </a:r>
            <a:endParaRPr lang="en-GB" sz="2400" b="1" i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>
            <a:off x="2411413" y="4508500"/>
            <a:ext cx="4465637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D7993-A65E-4C43-8A11-F547B5232908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3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3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 build="p"/>
      <p:bldP spid="253957" grpId="0"/>
      <p:bldP spid="253958" grpId="0"/>
      <p:bldP spid="253959" grpId="0"/>
      <p:bldP spid="253962" grpId="0" build="allAtOnce"/>
      <p:bldP spid="253963" grpId="0" animBg="1"/>
      <p:bldP spid="253964" grpId="0" animBg="1"/>
      <p:bldP spid="253965" grpId="0" animBg="1"/>
      <p:bldP spid="253966" grpId="0"/>
      <p:bldP spid="25396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914400" y="381000"/>
            <a:ext cx="25908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5638800" y="381000"/>
            <a:ext cx="2590800" cy="2362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143000" y="533400"/>
            <a:ext cx="1981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800" b="1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AO</a:t>
            </a:r>
            <a:endParaRPr lang="en-GB" i="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Analysis</a:t>
            </a:r>
            <a:b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GB" sz="280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Object</a:t>
            </a:r>
            <a:endParaRPr lang="en-GB" i="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867400" y="533400"/>
            <a:ext cx="2133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i="0" dirty="0">
                <a:latin typeface="Tahoma" pitchFamily="34" charset="0"/>
                <a:cs typeface="Tahoma" pitchFamily="34" charset="0"/>
              </a:rPr>
              <a:t>IOCM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400" i="0" dirty="0" err="1">
                <a:latin typeface="Tahoma" pitchFamily="34" charset="0"/>
                <a:cs typeface="Tahoma" pitchFamily="34" charset="0"/>
              </a:rPr>
              <a:t>Interobjective</a:t>
            </a:r>
            <a:r>
              <a:rPr lang="en-GB" sz="2400" i="0" dirty="0">
                <a:latin typeface="Tahoma" pitchFamily="34" charset="0"/>
                <a:cs typeface="Tahoma" pitchFamily="34" charset="0"/>
              </a:rPr>
              <a:t/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Comparison</a:t>
            </a:r>
            <a:br>
              <a:rPr lang="en-GB" sz="2400" i="0" dirty="0">
                <a:latin typeface="Tahoma" pitchFamily="34" charset="0"/>
                <a:cs typeface="Tahoma" pitchFamily="34" charset="0"/>
              </a:rPr>
            </a:br>
            <a:r>
              <a:rPr lang="en-GB" sz="2400" i="0" dirty="0">
                <a:latin typeface="Tahoma" pitchFamily="34" charset="0"/>
                <a:cs typeface="Tahoma" pitchFamily="34" charset="0"/>
              </a:rPr>
              <a:t>Material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429250" y="4071938"/>
            <a:ext cx="2895600" cy="2590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348288" y="4149080"/>
            <a:ext cx="3200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i="0" dirty="0" smtClean="0">
                <a:latin typeface="Tahoma" pitchFamily="34" charset="0"/>
                <a:cs typeface="Tahoma" pitchFamily="34" charset="0"/>
              </a:rPr>
              <a:t>PMFC</a:t>
            </a:r>
            <a:endParaRPr lang="en-GB" sz="2400" i="0" dirty="0" smtClean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400" i="0" dirty="0" err="1" smtClean="0">
                <a:latin typeface="Tahoma" pitchFamily="34" charset="0"/>
                <a:cs typeface="Tahoma" pitchFamily="34" charset="0"/>
              </a:rPr>
              <a:t>Paramusical</a:t>
            </a:r>
            <a:r>
              <a:rPr lang="en-GB" sz="2400" i="0" dirty="0" smtClean="0">
                <a:latin typeface="Tahoma" pitchFamily="34" charset="0"/>
                <a:cs typeface="Tahoma" pitchFamily="34" charset="0"/>
              </a:rPr>
              <a:t> Fields</a:t>
            </a:r>
            <a:br>
              <a:rPr lang="en-GB" sz="2400" i="0" dirty="0" smtClean="0">
                <a:latin typeface="Tahoma" pitchFamily="34" charset="0"/>
                <a:cs typeface="Tahoma" pitchFamily="34" charset="0"/>
              </a:rPr>
            </a:br>
            <a:r>
              <a:rPr lang="en-GB" sz="2400" i="0" dirty="0" smtClean="0">
                <a:latin typeface="Tahoma" pitchFamily="34" charset="0"/>
                <a:cs typeface="Tahoma" pitchFamily="34" charset="0"/>
              </a:rPr>
              <a:t>of Connotation</a:t>
            </a:r>
            <a:r>
              <a:rPr lang="en-GB" sz="2000" i="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GB" sz="2000" i="0" dirty="0" smtClean="0">
                <a:latin typeface="Tahoma" pitchFamily="34" charset="0"/>
                <a:cs typeface="Tahoma" pitchFamily="34" charset="0"/>
              </a:rPr>
            </a:br>
            <a:r>
              <a:rPr lang="en-GB" sz="2000" i="0" dirty="0" smtClean="0">
                <a:latin typeface="Tahoma" pitchFamily="34" charset="0"/>
                <a:cs typeface="Tahoma" pitchFamily="34" charset="0"/>
              </a:rPr>
              <a:t> (relevant to IOCM)</a:t>
            </a:r>
            <a:endParaRPr lang="en-GB" sz="2000" i="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1" name="Straight Arrow Connector 20"/>
          <p:cNvCxnSpPr>
            <a:stCxn id="15" idx="6"/>
            <a:endCxn id="16" idx="2"/>
          </p:cNvCxnSpPr>
          <p:nvPr/>
        </p:nvCxnSpPr>
        <p:spPr bwMode="auto">
          <a:xfrm>
            <a:off x="3505200" y="1562100"/>
            <a:ext cx="2133600" cy="1588"/>
          </a:xfrm>
          <a:prstGeom prst="straightConnector1">
            <a:avLst/>
          </a:prstGeom>
          <a:ln w="101600">
            <a:solidFill>
              <a:srgbClr val="92D05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rot="5400000" flipH="1" flipV="1">
            <a:off x="6286500" y="3357563"/>
            <a:ext cx="1430337" cy="158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92D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000375" y="2571750"/>
            <a:ext cx="2643188" cy="207168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arrow"/>
            <a:tailEnd type="arrow"/>
          </a:ln>
          <a:effectLst/>
        </p:spPr>
      </p:cxnSp>
      <p:sp>
        <p:nvSpPr>
          <p:cNvPr id="26" name="Title 1"/>
          <p:cNvSpPr txBox="1">
            <a:spLocks/>
          </p:cNvSpPr>
          <p:nvPr/>
        </p:nvSpPr>
        <p:spPr>
          <a:xfrm>
            <a:off x="3429000" y="214313"/>
            <a:ext cx="1714500" cy="3905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000" kern="0" dirty="0">
                <a:solidFill>
                  <a:srgbClr val="C0C0C0"/>
                </a:solidFill>
                <a:latin typeface="Arial Narrow" pitchFamily="34" charset="0"/>
                <a:ea typeface="+mj-ea"/>
                <a:cs typeface="+mj-cs"/>
              </a:rPr>
              <a:t>Main model2</a:t>
            </a:r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814958" y="4077072"/>
            <a:ext cx="2743200" cy="25146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1905000" y="2743200"/>
            <a:ext cx="533400" cy="1295400"/>
          </a:xfrm>
          <a:prstGeom prst="downArrow">
            <a:avLst>
              <a:gd name="adj1" fmla="val 50000"/>
              <a:gd name="adj2" fmla="val 60714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AutoShape 37"/>
          <p:cNvSpPr>
            <a:spLocks noChangeArrowheads="1"/>
          </p:cNvSpPr>
          <p:nvPr/>
        </p:nvSpPr>
        <p:spPr bwMode="auto">
          <a:xfrm>
            <a:off x="3505200" y="5257800"/>
            <a:ext cx="1930896" cy="381000"/>
          </a:xfrm>
          <a:prstGeom prst="leftRightArrow">
            <a:avLst>
              <a:gd name="adj1" fmla="val 50000"/>
              <a:gd name="adj2" fmla="val 112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579512" y="4226793"/>
            <a:ext cx="3200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i="0" dirty="0" smtClean="0">
                <a:latin typeface="Tahoma" pitchFamily="34" charset="0"/>
                <a:cs typeface="Tahoma" pitchFamily="34" charset="0"/>
              </a:rPr>
              <a:t>PMFC</a:t>
            </a:r>
            <a:endParaRPr lang="en-GB" sz="2400" i="0" dirty="0" smtClean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400" i="0" dirty="0" err="1" smtClean="0">
                <a:latin typeface="Tahoma" pitchFamily="34" charset="0"/>
                <a:cs typeface="Tahoma" pitchFamily="34" charset="0"/>
              </a:rPr>
              <a:t>Paramusical</a:t>
            </a:r>
            <a:r>
              <a:rPr lang="en-GB" sz="2400" i="0" dirty="0" smtClean="0">
                <a:latin typeface="Tahoma" pitchFamily="34" charset="0"/>
                <a:cs typeface="Tahoma" pitchFamily="34" charset="0"/>
              </a:rPr>
              <a:t> Fields</a:t>
            </a:r>
            <a:br>
              <a:rPr lang="en-GB" sz="2400" i="0" dirty="0" smtClean="0">
                <a:latin typeface="Tahoma" pitchFamily="34" charset="0"/>
                <a:cs typeface="Tahoma" pitchFamily="34" charset="0"/>
              </a:rPr>
            </a:br>
            <a:r>
              <a:rPr lang="en-GB" sz="2400" i="0" dirty="0" smtClean="0">
                <a:latin typeface="Tahoma" pitchFamily="34" charset="0"/>
                <a:cs typeface="Tahoma" pitchFamily="34" charset="0"/>
              </a:rPr>
              <a:t>of Connotation</a:t>
            </a:r>
            <a:r>
              <a:rPr lang="en-GB" sz="2000" i="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GB" sz="2000" i="0" dirty="0" smtClean="0">
                <a:latin typeface="Tahoma" pitchFamily="34" charset="0"/>
                <a:cs typeface="Tahoma" pitchFamily="34" charset="0"/>
              </a:rPr>
            </a:br>
            <a:r>
              <a:rPr lang="en-GB" sz="2000" i="0" dirty="0" smtClean="0">
                <a:latin typeface="Tahoma" pitchFamily="34" charset="0"/>
                <a:cs typeface="Tahoma" pitchFamily="34" charset="0"/>
              </a:rPr>
              <a:t> (relevant to AO)</a:t>
            </a:r>
            <a:endParaRPr lang="en-GB" sz="2000" i="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3203849" y="2348880"/>
            <a:ext cx="2664295" cy="214501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arrow"/>
            <a:tailEnd type="arrow"/>
          </a:ln>
          <a:effectLst/>
        </p:spPr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>
          <a:xfrm>
            <a:off x="685800" y="-52536"/>
            <a:ext cx="1905000" cy="457200"/>
          </a:xfrm>
        </p:spPr>
        <p:txBody>
          <a:bodyPr/>
          <a:lstStyle/>
          <a:p>
            <a:pPr>
              <a:defRPr/>
            </a:pPr>
            <a:fld id="{D965AA66-CF74-487B-88F7-CF94E93E4C41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>
          <a:xfrm>
            <a:off x="6553200" y="-52536"/>
            <a:ext cx="1905000" cy="457200"/>
          </a:xfrm>
        </p:spPr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6727" y="1714500"/>
            <a:ext cx="2247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Tahoma" pitchFamily="34" charset="0"/>
                <a:cs typeface="Tahoma" pitchFamily="34" charset="0"/>
              </a:rPr>
              <a:t>principally iconic,</a:t>
            </a:r>
          </a:p>
          <a:p>
            <a:pPr algn="ctr"/>
            <a:r>
              <a:rPr lang="en-US" sz="1800" b="1" dirty="0">
                <a:latin typeface="Tahoma" pitchFamily="34" charset="0"/>
                <a:cs typeface="Tahoma" pitchFamily="34" charset="0"/>
              </a:rPr>
              <a:t>‘sounds like’…</a:t>
            </a: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14813" y="714375"/>
            <a:ext cx="3714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sonic</a:t>
            </a:r>
            <a:r>
              <a:rPr lang="en-US" sz="2000" i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perceived similarity </a:t>
            </a:r>
            <a:r>
              <a:rPr lang="en-US" sz="2000" i="0" dirty="0"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2000" i="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paramusical</a:t>
            </a:r>
            <a:r>
              <a:rPr lang="en-US" sz="2000" i="0" dirty="0">
                <a:latin typeface="Tahoma" pitchFamily="34" charset="0"/>
                <a:ea typeface="Tahoma" pitchFamily="34" charset="0"/>
                <a:cs typeface="Tahoma" pitchFamily="34" charset="0"/>
              </a:rPr>
              <a:t> sound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4813" y="1428750"/>
            <a:ext cx="47863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kinetic/spatia</a:t>
            </a:r>
            <a:r>
              <a:rPr lang="en-US" sz="2000" i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2000" i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perceived similarity </a:t>
            </a:r>
            <a:br>
              <a:rPr lang="en-US" sz="2000" i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i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2000" i="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paramusical</a:t>
            </a:r>
            <a:r>
              <a:rPr lang="en-US" sz="2000" i="0" dirty="0">
                <a:latin typeface="Tahoma" pitchFamily="34" charset="0"/>
                <a:ea typeface="Tahoma" pitchFamily="34" charset="0"/>
                <a:cs typeface="Tahoma" pitchFamily="34" charset="0"/>
              </a:rPr>
              <a:t> movement,</a:t>
            </a:r>
            <a:br>
              <a:rPr lang="en-US" sz="2000" i="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i="0" dirty="0">
                <a:latin typeface="Tahoma" pitchFamily="34" charset="0"/>
                <a:ea typeface="Tahoma" pitchFamily="34" charset="0"/>
                <a:cs typeface="Tahoma" pitchFamily="34" charset="0"/>
              </a:rPr>
              <a:t>incl. </a:t>
            </a:r>
            <a:r>
              <a:rPr lang="en-US" sz="2000" i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senses of time and space</a:t>
            </a:r>
            <a:endParaRPr lang="en-US" sz="2000" i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3" y="2413000"/>
            <a:ext cx="4000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tactile</a:t>
            </a:r>
            <a:r>
              <a:rPr lang="en-US" sz="2000" i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perceived similarity </a:t>
            </a:r>
            <a:r>
              <a:rPr lang="en-US" sz="2000" i="0" dirty="0"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2000" i="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paramusical</a:t>
            </a:r>
            <a:r>
              <a:rPr lang="en-US" sz="2000" i="0" dirty="0">
                <a:latin typeface="Tahoma" pitchFamily="34" charset="0"/>
                <a:ea typeface="Tahoma" pitchFamily="34" charset="0"/>
                <a:cs typeface="Tahoma" pitchFamily="34" charset="0"/>
              </a:rPr>
              <a:t> sense </a:t>
            </a:r>
            <a:r>
              <a:rPr lang="en-US" sz="2000" i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touch</a:t>
            </a:r>
            <a:r>
              <a:rPr lang="en-US" sz="2000" i="0" dirty="0">
                <a:latin typeface="Tahoma" pitchFamily="34" charset="0"/>
                <a:ea typeface="Tahoma" pitchFamily="34" charset="0"/>
                <a:cs typeface="Tahoma" pitchFamily="34" charset="0"/>
              </a:rPr>
              <a:t>, grain, texture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928938" y="1143000"/>
            <a:ext cx="1143000" cy="50006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2928938" y="1700808"/>
            <a:ext cx="1139006" cy="1565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857500" y="2071688"/>
            <a:ext cx="1214438" cy="53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995936" y="642938"/>
            <a:ext cx="4608512" cy="4226222"/>
          </a:xfrm>
          <a:prstGeom prst="roundRect">
            <a:avLst/>
          </a:prstGeom>
          <a:noFill/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8625" y="1285875"/>
            <a:ext cx="2528888" cy="6429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anaphone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4375" y="142875"/>
            <a:ext cx="7772400" cy="571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Simplified sign typology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1960" y="3356992"/>
            <a:ext cx="4000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</a:t>
            </a:r>
            <a:r>
              <a:rPr lang="en-US" sz="2000" i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perceived similarity </a:t>
            </a:r>
            <a:r>
              <a:rPr lang="en-US" sz="2000" i="0" dirty="0"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2000" i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size and type of (social) group</a:t>
            </a:r>
            <a:endParaRPr lang="en-US" sz="2000" i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4005064"/>
            <a:ext cx="4000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composite</a:t>
            </a:r>
            <a:r>
              <a:rPr lang="en-US" sz="2000" i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similarity using several modes of perception</a:t>
            </a:r>
            <a:endParaRPr lang="en-US" sz="2000" i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699792" y="2276872"/>
            <a:ext cx="1286446" cy="1181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627784" y="2348880"/>
            <a:ext cx="1296144" cy="1800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27584" y="5014917"/>
            <a:ext cx="6840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iconic and/or indexical</a:t>
            </a:r>
            <a:r>
              <a:rPr lang="en-US" sz="1800" b="1" i="0" dirty="0" smtClean="0">
                <a:latin typeface="Tahoma" pitchFamily="34" charset="0"/>
                <a:cs typeface="Tahoma" pitchFamily="34" charset="0"/>
              </a:rPr>
              <a:t>: episodic determinants, </a:t>
            </a:r>
            <a:br>
              <a:rPr lang="en-US" sz="1800" b="1" i="0" dirty="0" smtClean="0">
                <a:latin typeface="Tahoma" pitchFamily="34" charset="0"/>
                <a:cs typeface="Tahoma" pitchFamily="34" charset="0"/>
              </a:rPr>
            </a:br>
            <a:r>
              <a:rPr lang="en-US" sz="1800" b="1" i="0" dirty="0" smtClean="0">
                <a:latin typeface="Tahoma" pitchFamily="34" charset="0"/>
                <a:cs typeface="Tahoma" pitchFamily="34" charset="0"/>
              </a:rPr>
              <a:t>episodic markers, </a:t>
            </a:r>
            <a:r>
              <a:rPr lang="en-US" sz="1800" b="1" i="0" dirty="0" err="1" smtClean="0">
                <a:latin typeface="Tahoma" pitchFamily="34" charset="0"/>
                <a:cs typeface="Tahoma" pitchFamily="34" charset="0"/>
              </a:rPr>
              <a:t>diatactical</a:t>
            </a:r>
            <a:r>
              <a:rPr lang="en-US" sz="1800" b="1" i="0" dirty="0" smtClean="0">
                <a:latin typeface="Tahoma" pitchFamily="34" charset="0"/>
                <a:cs typeface="Tahoma" pitchFamily="34" charset="0"/>
              </a:rPr>
              <a:t> form</a:t>
            </a:r>
            <a:endParaRPr lang="en-US" sz="1800" b="1" i="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95536" y="4586292"/>
            <a:ext cx="3672408" cy="4268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diataxeme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95536" y="5666382"/>
            <a:ext cx="3672408" cy="6429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style flag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55576" y="6084004"/>
            <a:ext cx="6840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mostly indexical</a:t>
            </a:r>
            <a:r>
              <a:rPr lang="en-US" sz="1800" b="1" i="0" dirty="0" smtClean="0">
                <a:latin typeface="Tahoma" pitchFamily="34" charset="0"/>
                <a:cs typeface="Tahoma" pitchFamily="34" charset="0"/>
              </a:rPr>
              <a:t>: style indicators and genre </a:t>
            </a:r>
            <a:r>
              <a:rPr lang="en-US" sz="1800" b="1" i="0" dirty="0" err="1" smtClean="0">
                <a:latin typeface="Tahoma" pitchFamily="34" charset="0"/>
                <a:cs typeface="Tahoma" pitchFamily="34" charset="0"/>
              </a:rPr>
              <a:t>synecdoches</a:t>
            </a:r>
            <a:endParaRPr lang="en-US" sz="1800" b="1" i="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>
          <a:xfrm>
            <a:off x="685800" y="-27384"/>
            <a:ext cx="1905000" cy="457200"/>
          </a:xfrm>
        </p:spPr>
        <p:txBody>
          <a:bodyPr/>
          <a:lstStyle/>
          <a:p>
            <a:pPr>
              <a:defRPr/>
            </a:pPr>
            <a:fld id="{8C899275-FA49-4B73-9411-FE45E0275F6C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-27384"/>
            <a:ext cx="1905000" cy="457200"/>
          </a:xfrm>
        </p:spPr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 animBg="1"/>
      <p:bldP spid="10" grpId="0" build="p"/>
      <p:bldP spid="12" grpId="0"/>
      <p:bldP spid="13" grpId="0"/>
      <p:bldP spid="19" grpId="0"/>
      <p:bldP spid="20" grpId="0" build="p"/>
      <p:bldP spid="21" grpId="0" build="p"/>
      <p:bldP spid="2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1838"/>
            <a:ext cx="8001000" cy="1150938"/>
          </a:xfrm>
        </p:spPr>
        <p:txBody>
          <a:bodyPr/>
          <a:lstStyle/>
          <a:p>
            <a:r>
              <a:rPr lang="en-GB" b="1" dirty="0" smtClean="0">
                <a:latin typeface="Tahoma" pitchFamily="34" charset="0"/>
              </a:rPr>
              <a:t>Overview</a:t>
            </a:r>
            <a:br>
              <a:rPr lang="en-GB" b="1" dirty="0" smtClean="0">
                <a:latin typeface="Tahoma" pitchFamily="34" charset="0"/>
              </a:rPr>
            </a:br>
            <a:r>
              <a:rPr lang="en-GB" sz="1400" dirty="0" smtClean="0">
                <a:latin typeface="Tahoma" pitchFamily="34" charset="0"/>
              </a:rPr>
              <a:t>presentation overview as </a:t>
            </a:r>
            <a:r>
              <a:rPr lang="en-GB" sz="1400" i="1" dirty="0" smtClean="0">
                <a:latin typeface="Tahoma" pitchFamily="34" charset="0"/>
              </a:rPr>
              <a:t>intended</a:t>
            </a:r>
            <a:r>
              <a:rPr lang="en-GB" sz="1400" dirty="0" smtClean="0">
                <a:latin typeface="Tahoma" pitchFamily="34" charset="0"/>
              </a:rPr>
              <a:t> 2012-10-25</a:t>
            </a:r>
            <a:endParaRPr lang="en-GB" sz="14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2420888"/>
            <a:ext cx="8383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Popular Music, pragmatics and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semiosis</a:t>
            </a:r>
            <a:endParaRPr lang="en-US" sz="2800" i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1916832"/>
            <a:ext cx="42877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The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Monelle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connection </a:t>
            </a:r>
            <a:endParaRPr lang="en-GB" sz="2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536" y="2996952"/>
            <a:ext cx="7704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Poïesis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v. aesthesis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528" y="5013176"/>
            <a:ext cx="244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000" i="0" dirty="0" smtClean="0">
                <a:latin typeface="Tahoma" pitchFamily="34" charset="0"/>
                <a:cs typeface="Tahoma" pitchFamily="34" charset="0"/>
              </a:rPr>
              <a:t>Conclusions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5800" y="332656"/>
            <a:ext cx="1905000" cy="457200"/>
          </a:xfrm>
        </p:spPr>
        <p:txBody>
          <a:bodyPr/>
          <a:lstStyle/>
          <a:p>
            <a:pPr>
              <a:defRPr/>
            </a:pPr>
            <a:fld id="{6B161FDF-ABCD-4001-A8CB-4BE54DA75011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332656"/>
            <a:ext cx="1905000" cy="457200"/>
          </a:xfrm>
        </p:spPr>
        <p:txBody>
          <a:bodyPr/>
          <a:lstStyle/>
          <a:p>
            <a:pPr>
              <a:defRPr/>
            </a:pPr>
            <a:fld id="{724DE307-F0FF-451D-AE6D-EC67859C1AD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6305" y="3573016"/>
            <a:ext cx="7704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Basics of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musematic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analysis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528" y="4077072"/>
            <a:ext cx="7704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Troubles with terminology</a:t>
            </a:r>
          </a:p>
          <a:p>
            <a:pPr lvl="1"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tonal, formal,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timbral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, vocal  </a:t>
            </a: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4788024" y="4149080"/>
            <a:ext cx="792088" cy="504056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uild="p" bldLvl="2"/>
      <p:bldP spid="8" grpId="0"/>
      <p:bldP spid="11" grpId="0" build="p" bldLvl="2"/>
      <p:bldP spid="12" grpId="0" build="p" bldLvl="2"/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658813"/>
          </a:xfrm>
        </p:spPr>
        <p:txBody>
          <a:bodyPr/>
          <a:lstStyle/>
          <a:p>
            <a:r>
              <a:rPr lang="en-CA" sz="3600" smtClean="0">
                <a:latin typeface="Verdana" pitchFamily="32" charset="0"/>
              </a:rPr>
              <a:t>3 useful concepts (1)</a:t>
            </a:r>
            <a:endParaRPr lang="en-GB" sz="3600" smtClean="0">
              <a:latin typeface="Verdana" pitchFamily="32" charset="0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75285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en-CA" sz="3600" b="1" smtClean="0">
                <a:solidFill>
                  <a:schemeClr val="tx2"/>
                </a:solidFill>
              </a:rPr>
              <a:t>TRANSCANSION</a:t>
            </a:r>
          </a:p>
          <a:p>
            <a:pPr marL="609600" indent="-609600" algn="ctr">
              <a:buFontTx/>
              <a:buNone/>
            </a:pPr>
            <a:r>
              <a:rPr lang="en-CA" sz="1800" smtClean="0">
                <a:latin typeface="Arial" charset="0"/>
              </a:rPr>
              <a:t>from </a:t>
            </a:r>
            <a:r>
              <a:rPr lang="en-CA" sz="1800" i="1" smtClean="0">
                <a:latin typeface="Arial" charset="0"/>
              </a:rPr>
              <a:t>trans </a:t>
            </a:r>
            <a:r>
              <a:rPr lang="en-CA" sz="1800" smtClean="0">
                <a:latin typeface="Arial" charset="0"/>
              </a:rPr>
              <a:t>= across and </a:t>
            </a:r>
            <a:r>
              <a:rPr lang="en-CA" sz="1800" i="1" smtClean="0">
                <a:latin typeface="Arial" charset="0"/>
              </a:rPr>
              <a:t>scandere</a:t>
            </a:r>
            <a:r>
              <a:rPr lang="en-CA" sz="1800" smtClean="0">
                <a:latin typeface="Arial" charset="0"/>
              </a:rPr>
              <a:t> = climb/scan</a:t>
            </a:r>
          </a:p>
          <a:p>
            <a:pPr marL="609600" indent="-609600">
              <a:buFontTx/>
              <a:buNone/>
            </a:pPr>
            <a:r>
              <a:rPr lang="en-CA" sz="2400" smtClean="0">
                <a:latin typeface="Verdana" pitchFamily="32" charset="0"/>
              </a:rPr>
              <a:t>type of sonic anaphone (musical sign type)</a:t>
            </a:r>
          </a:p>
          <a:p>
            <a:pPr marL="609600" indent="-609600">
              <a:buFontTx/>
              <a:buNone/>
            </a:pPr>
            <a:r>
              <a:rPr lang="en-GB" sz="2400" smtClean="0">
                <a:latin typeface="Verdana" pitchFamily="32" charset="0"/>
              </a:rPr>
              <a:t>involving the transfer of the prosodic (scanable)</a:t>
            </a:r>
          </a:p>
          <a:p>
            <a:pPr marL="609600" indent="-609600">
              <a:buFontTx/>
              <a:buNone/>
            </a:pPr>
            <a:r>
              <a:rPr lang="en-GB" sz="2400" smtClean="0">
                <a:latin typeface="Verdana" pitchFamily="32" charset="0"/>
              </a:rPr>
              <a:t>elements (rhythm, accentuation, intonation) and</a:t>
            </a:r>
          </a:p>
          <a:p>
            <a:pPr marL="609600" indent="-609600">
              <a:buFontTx/>
              <a:buNone/>
            </a:pPr>
            <a:r>
              <a:rPr lang="en-GB" sz="2400" smtClean="0">
                <a:latin typeface="Verdana" pitchFamily="32" charset="0"/>
              </a:rPr>
              <a:t>timbral qualities of a word or words from speech</a:t>
            </a:r>
          </a:p>
          <a:p>
            <a:pPr marL="609600" indent="-609600">
              <a:buFontTx/>
              <a:buNone/>
            </a:pPr>
            <a:r>
              <a:rPr lang="en-GB" sz="2400" smtClean="0">
                <a:latin typeface="Verdana" pitchFamily="32" charset="0"/>
              </a:rPr>
              <a:t>into music according to similar principles as</a:t>
            </a:r>
          </a:p>
          <a:p>
            <a:pPr marL="609600" indent="-609600">
              <a:buFontTx/>
              <a:buNone/>
            </a:pPr>
            <a:r>
              <a:rPr lang="en-GB" sz="2400" smtClean="0">
                <a:latin typeface="Verdana" pitchFamily="32" charset="0"/>
              </a:rPr>
              <a:t>those used for talking drums.</a:t>
            </a:r>
          </a:p>
          <a:p>
            <a:pPr marL="609600" indent="-609600">
              <a:buFontTx/>
              <a:buNone/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134350" cy="792162"/>
          </a:xfrm>
          <a:noFill/>
        </p:spPr>
        <p:txBody>
          <a:bodyPr/>
          <a:lstStyle/>
          <a:p>
            <a:r>
              <a:rPr lang="en-CA" sz="4000" b="1" smtClean="0">
                <a:latin typeface="Arial" charset="0"/>
              </a:rPr>
              <a:t>3 useful concepts (2)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704137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800"/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900113" y="1049338"/>
            <a:ext cx="755967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3600" b="1" i="0">
                <a:solidFill>
                  <a:schemeClr val="tx2"/>
                </a:solidFill>
                <a:latin typeface="Arial" charset="0"/>
              </a:rPr>
              <a:t>GESTURAL INTERCONVERSION</a:t>
            </a:r>
            <a:endParaRPr lang="en-GB" sz="3600" b="1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755650" y="2370138"/>
            <a:ext cx="7561263" cy="37226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CA" sz="2800" i="0">
                <a:latin typeface="Arial" charset="0"/>
              </a:rPr>
              <a:t>objects and movements outside the individual are internalised and appropriated by the intermediaries of gesture, touch or bodily movement, as corresponding to particular states of mind;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CA" sz="2800" i="0">
                <a:latin typeface="Arial" charset="0"/>
              </a:rPr>
              <a:t>particular states of mind are, by the same intermediaries, projected on to external objects and movements.</a:t>
            </a:r>
            <a:endParaRPr lang="en-GB" sz="2800" i="0">
              <a:latin typeface="Arial" charset="0"/>
            </a:endParaRP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331913" y="1766888"/>
            <a:ext cx="6408737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800" b="1" i="0">
                <a:latin typeface="Verdana" pitchFamily="32" charset="0"/>
              </a:rPr>
              <a:t>... a 2-way process by which ...</a:t>
            </a:r>
            <a:endParaRPr lang="en-GB" sz="1800" b="1" i="0">
              <a:latin typeface="Verdana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4" grpId="0"/>
      <p:bldP spid="19968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1838"/>
            <a:ext cx="8001000" cy="1150938"/>
          </a:xfrm>
        </p:spPr>
        <p:txBody>
          <a:bodyPr/>
          <a:lstStyle/>
          <a:p>
            <a:r>
              <a:rPr lang="en-GB" b="1" dirty="0" smtClean="0">
                <a:latin typeface="Tahoma" pitchFamily="34" charset="0"/>
              </a:rPr>
              <a:t>Overview</a:t>
            </a:r>
            <a:br>
              <a:rPr lang="en-GB" b="1" dirty="0" smtClean="0">
                <a:latin typeface="Tahoma" pitchFamily="34" charset="0"/>
              </a:rPr>
            </a:br>
            <a:r>
              <a:rPr lang="en-GB" sz="1400" dirty="0" smtClean="0">
                <a:latin typeface="Tahoma" pitchFamily="34" charset="0"/>
              </a:rPr>
              <a:t>presentation overview as </a:t>
            </a:r>
            <a:r>
              <a:rPr lang="en-GB" sz="1400" i="1" dirty="0" smtClean="0">
                <a:latin typeface="Tahoma" pitchFamily="34" charset="0"/>
              </a:rPr>
              <a:t>intended</a:t>
            </a:r>
            <a:r>
              <a:rPr lang="en-GB" sz="1400" dirty="0" smtClean="0">
                <a:latin typeface="Tahoma" pitchFamily="34" charset="0"/>
              </a:rPr>
              <a:t> 2012-10-25</a:t>
            </a:r>
            <a:endParaRPr lang="en-GB" sz="14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2420888"/>
            <a:ext cx="8383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Popular Music, pragmatics and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semiosis</a:t>
            </a:r>
            <a:endParaRPr lang="en-US" sz="2800" i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1916832"/>
            <a:ext cx="42877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The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Monelle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connection </a:t>
            </a:r>
            <a:endParaRPr lang="en-GB" sz="2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536" y="2996952"/>
            <a:ext cx="7704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Poïesis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v. aesthesis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528" y="5013176"/>
            <a:ext cx="244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000" i="0" dirty="0" smtClean="0">
                <a:latin typeface="Tahoma" pitchFamily="34" charset="0"/>
                <a:cs typeface="Tahoma" pitchFamily="34" charset="0"/>
              </a:rPr>
              <a:t>Conclusions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5800" y="332656"/>
            <a:ext cx="1905000" cy="457200"/>
          </a:xfrm>
        </p:spPr>
        <p:txBody>
          <a:bodyPr/>
          <a:lstStyle/>
          <a:p>
            <a:pPr>
              <a:defRPr/>
            </a:pPr>
            <a:fld id="{6B161FDF-ABCD-4001-A8CB-4BE54DA75011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332656"/>
            <a:ext cx="1905000" cy="457200"/>
          </a:xfrm>
        </p:spPr>
        <p:txBody>
          <a:bodyPr/>
          <a:lstStyle/>
          <a:p>
            <a:pPr>
              <a:defRPr/>
            </a:pPr>
            <a:fld id="{724DE307-F0FF-451D-AE6D-EC67859C1AD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6305" y="3573016"/>
            <a:ext cx="7704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Basics of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musematic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analysis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528" y="4077072"/>
            <a:ext cx="7704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Troubles with terminology</a:t>
            </a:r>
          </a:p>
          <a:p>
            <a:pPr lvl="1"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tonal, formal,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timbral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, vocal  </a:t>
            </a: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5652120" y="4509120"/>
            <a:ext cx="792088" cy="504056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499992" y="4437112"/>
            <a:ext cx="1224136" cy="6480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uild="p" bldLvl="2"/>
      <p:bldP spid="8" grpId="0"/>
      <p:bldP spid="11" grpId="0" build="p" bldLvl="2"/>
      <p:bldP spid="12" grpId="0" build="p" bldLvl="2"/>
      <p:bldP spid="15" grpId="0" animBg="1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658813"/>
          </a:xfrm>
          <a:noFill/>
        </p:spPr>
        <p:txBody>
          <a:bodyPr/>
          <a:lstStyle/>
          <a:p>
            <a:r>
              <a:rPr lang="en-CA" sz="4000" smtClean="0">
                <a:latin typeface="Verdana" pitchFamily="32" charset="0"/>
              </a:rPr>
              <a:t>3 useful concepts (3)</a:t>
            </a:r>
            <a:endParaRPr lang="en-GB" sz="4000" smtClean="0">
              <a:latin typeface="Verdana" pitchFamily="32" charset="0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07375" cy="2887662"/>
          </a:xfrm>
          <a:noFill/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en-CA" sz="4000" b="1" smtClean="0">
                <a:solidFill>
                  <a:schemeClr val="tx2"/>
                </a:solidFill>
              </a:rPr>
              <a:t>VOCAL PERSONA</a:t>
            </a:r>
          </a:p>
          <a:p>
            <a:pPr marL="609600" indent="-609600" algn="ctr">
              <a:buFontTx/>
              <a:buNone/>
            </a:pPr>
            <a:r>
              <a:rPr lang="en-CA" sz="2000" smtClean="0">
                <a:latin typeface="Arial" charset="0"/>
              </a:rPr>
              <a:t>from </a:t>
            </a:r>
            <a:r>
              <a:rPr lang="en-CA" sz="2000" i="1" smtClean="0">
                <a:latin typeface="Arial" charset="0"/>
              </a:rPr>
              <a:t>personare </a:t>
            </a:r>
            <a:r>
              <a:rPr lang="en-CA" sz="2000" smtClean="0">
                <a:latin typeface="Arial" charset="0"/>
              </a:rPr>
              <a:t>= to sound through,</a:t>
            </a:r>
            <a:br>
              <a:rPr lang="en-CA" sz="2000" smtClean="0">
                <a:latin typeface="Arial" charset="0"/>
              </a:rPr>
            </a:br>
            <a:r>
              <a:rPr lang="en-CA" sz="1900" smtClean="0">
                <a:latin typeface="Arial" charset="0"/>
              </a:rPr>
              <a:t>as of the character’s voice behind the actor’s mask in ancient drama</a:t>
            </a:r>
          </a:p>
          <a:p>
            <a:pPr marL="609600" indent="-609600" algn="ctr">
              <a:buFontTx/>
              <a:buNone/>
            </a:pPr>
            <a:endParaRPr lang="en-CA" sz="1900" smtClean="0">
              <a:latin typeface="Arial" charset="0"/>
            </a:endParaRPr>
          </a:p>
          <a:p>
            <a:pPr marL="609600" indent="-609600" algn="ctr">
              <a:buFontTx/>
              <a:buNone/>
            </a:pPr>
            <a:r>
              <a:rPr lang="en-CA" sz="2800" smtClean="0">
                <a:latin typeface="Verdana" pitchFamily="32" charset="0"/>
              </a:rPr>
              <a:t>personality, often archetypal, conveyed</a:t>
            </a:r>
          </a:p>
          <a:p>
            <a:pPr marL="609600" indent="-609600" algn="ctr">
              <a:buFontTx/>
              <a:buNone/>
            </a:pPr>
            <a:r>
              <a:rPr lang="en-CA" sz="2800" smtClean="0">
                <a:latin typeface="Verdana" pitchFamily="32" charset="0"/>
              </a:rPr>
              <a:t>primarily by non-verbal vocal means.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42913"/>
          </a:xfrm>
        </p:spPr>
        <p:txBody>
          <a:bodyPr/>
          <a:lstStyle/>
          <a:p>
            <a:r>
              <a:rPr lang="en-US" sz="2400" smtClean="0">
                <a:latin typeface="Tahoma" pitchFamily="34" charset="0"/>
              </a:rPr>
              <a:t>Vocal persona (quote)</a:t>
            </a:r>
            <a:endParaRPr lang="en-GB" sz="2400" smtClean="0">
              <a:latin typeface="Tahoma" pitchFamily="34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611188" y="1336675"/>
            <a:ext cx="7632700" cy="4108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>
                <a:latin typeface="Tahoma" pitchFamily="34" charset="0"/>
              </a:rPr>
              <a:t>‘[L]isteners who hear voice samples can infer the speaker’s socio-economic status…, personality traits,… and emotional and mental state… </a:t>
            </a:r>
          </a:p>
          <a:p>
            <a:pPr>
              <a:spcBef>
                <a:spcPct val="50000"/>
              </a:spcBef>
            </a:pPr>
            <a:r>
              <a:rPr lang="en-GB" sz="2400" i="0">
                <a:latin typeface="Tahoma" pitchFamily="34" charset="0"/>
              </a:rPr>
              <a:t>Listeners exposed to voice samples are also capable of estimating the age, height, and weight of speakers with the same degree of accuracy achieved by examining photographs… </a:t>
            </a:r>
          </a:p>
          <a:p>
            <a:pPr>
              <a:spcBef>
                <a:spcPct val="50000"/>
              </a:spcBef>
            </a:pPr>
            <a:r>
              <a:rPr lang="en-GB" sz="2400" i="0">
                <a:latin typeface="Tahoma" pitchFamily="34" charset="0"/>
              </a:rPr>
              <a:t>Independent raters are also capable of matching a speaker’s voice with the person’s photograph over 75% of the time.’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3132138" y="5589588"/>
            <a:ext cx="5256212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0">
                <a:latin typeface="Tahoma" pitchFamily="34" charset="0"/>
              </a:rPr>
              <a:t>Hughes,</a:t>
            </a:r>
            <a:r>
              <a:rPr lang="en-GB" sz="1600" i="0">
                <a:latin typeface="Tahoma" pitchFamily="34" charset="0"/>
              </a:rPr>
              <a:t> Susan M et al. (2004). </a:t>
            </a:r>
            <a:br>
              <a:rPr lang="en-GB" sz="1600" i="0">
                <a:latin typeface="Tahoma" pitchFamily="34" charset="0"/>
              </a:rPr>
            </a:br>
            <a:r>
              <a:rPr lang="en-GB" sz="1600" i="0">
                <a:latin typeface="Tahoma" pitchFamily="34" charset="0"/>
              </a:rPr>
              <a:t>‘Ratings of voice attractiveness predict sexual behavior’. </a:t>
            </a:r>
            <a:r>
              <a:rPr lang="en-GB" sz="1600">
                <a:latin typeface="Tahoma" pitchFamily="34" charset="0"/>
              </a:rPr>
              <a:t>Evolution and Human Behavior</a:t>
            </a:r>
            <a:r>
              <a:rPr lang="en-GB" sz="1600" i="0">
                <a:latin typeface="Tahoma" pitchFamily="34" charset="0"/>
              </a:rPr>
              <a:t>, 25: 295–304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 build="p"/>
      <p:bldP spid="24474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15938"/>
          </a:xfrm>
        </p:spPr>
        <p:txBody>
          <a:bodyPr/>
          <a:lstStyle/>
          <a:p>
            <a:r>
              <a:rPr lang="en-US" sz="2400" smtClean="0">
                <a:latin typeface="Tahoma" pitchFamily="34" charset="0"/>
              </a:rPr>
              <a:t>Vocal persona characteristics </a:t>
            </a:r>
            <a:r>
              <a:rPr lang="en-US" sz="1800" smtClean="0">
                <a:latin typeface="Tahoma" pitchFamily="34" charset="0"/>
              </a:rPr>
              <a:t>(quotes)</a:t>
            </a:r>
            <a:endParaRPr lang="en-GB" sz="1800" smtClean="0">
              <a:latin typeface="Tahoma" pitchFamily="34" charset="0"/>
            </a:endParaRP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37449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>
                <a:latin typeface="Tahoma" pitchFamily="34" charset="0"/>
              </a:rPr>
              <a:t>hard-edged sexual exuberance</a:t>
            </a:r>
            <a:endParaRPr lang="en-GB" sz="2000" i="0">
              <a:latin typeface="Tahoma" pitchFamily="34" charset="0"/>
            </a:endParaRP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684213" y="2133600"/>
            <a:ext cx="37449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>
                <a:latin typeface="Tahoma" pitchFamily="34" charset="0"/>
              </a:rPr>
              <a:t>impish chirp</a:t>
            </a:r>
            <a:endParaRPr lang="en-GB" sz="2000" i="0">
              <a:latin typeface="Tahoma" pitchFamily="34" charset="0"/>
            </a:endParaRP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682625" y="2744788"/>
            <a:ext cx="374491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>
                <a:latin typeface="Tahoma" pitchFamily="34" charset="0"/>
              </a:rPr>
              <a:t>Barbie dolls</a:t>
            </a:r>
            <a:endParaRPr lang="en-GB" sz="2000" i="0">
              <a:latin typeface="Tahoma" pitchFamily="34" charset="0"/>
            </a:endParaRP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684213" y="3319463"/>
            <a:ext cx="37449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>
                <a:latin typeface="Tahoma" pitchFamily="34" charset="0"/>
              </a:rPr>
              <a:t>cuddly vocal personality</a:t>
            </a:r>
            <a:endParaRPr lang="en-GB" sz="2000" i="0">
              <a:latin typeface="Tahoma" pitchFamily="34" charset="0"/>
            </a:endParaRP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682625" y="3824288"/>
            <a:ext cx="49688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>
                <a:latin typeface="Tahoma" pitchFamily="34" charset="0"/>
              </a:rPr>
              <a:t>nervous teenage male, fearful of rejection</a:t>
            </a:r>
            <a:endParaRPr lang="en-GB" sz="2000" i="0">
              <a:latin typeface="Tahoma" pitchFamily="34" charset="0"/>
            </a:endParaRPr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684213" y="4437063"/>
            <a:ext cx="37449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>
                <a:latin typeface="Tahoma" pitchFamily="34" charset="0"/>
              </a:rPr>
              <a:t>angry smurf</a:t>
            </a:r>
            <a:endParaRPr lang="en-GB" sz="2000" i="0">
              <a:latin typeface="Tahoma" pitchFamily="34" charset="0"/>
            </a:endParaRPr>
          </a:p>
        </p:txBody>
      </p:sp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684213" y="5084763"/>
            <a:ext cx="511175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>
                <a:latin typeface="Tahoma" pitchFamily="34" charset="0"/>
              </a:rPr>
              <a:t>Western mythical girl/woman, heartbroken</a:t>
            </a:r>
            <a:br>
              <a:rPr lang="en-US" sz="2000" i="0">
                <a:latin typeface="Tahoma" pitchFamily="34" charset="0"/>
              </a:rPr>
            </a:br>
            <a:r>
              <a:rPr lang="en-US" sz="2000" i="0">
                <a:latin typeface="Tahoma" pitchFamily="34" charset="0"/>
              </a:rPr>
              <a:t>yet resilient and entirely feminine</a:t>
            </a:r>
            <a:endParaRPr lang="en-GB" sz="2000" i="0">
              <a:latin typeface="Tahoma" pitchFamily="34" charset="0"/>
            </a:endParaRPr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6156325" y="1700213"/>
            <a:ext cx="2376488" cy="3743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Tekton Pro" pitchFamily="34" charset="0"/>
              </a:rPr>
              <a:t>Eminem</a:t>
            </a:r>
          </a:p>
          <a:p>
            <a:pPr>
              <a:spcBef>
                <a:spcPct val="50000"/>
              </a:spcBef>
            </a:pPr>
            <a:r>
              <a:rPr lang="en-US" sz="2400" i="0">
                <a:latin typeface="Tekton Pro" pitchFamily="34" charset="0"/>
              </a:rPr>
              <a:t>Wilson Philips</a:t>
            </a:r>
          </a:p>
          <a:p>
            <a:pPr>
              <a:spcBef>
                <a:spcPct val="50000"/>
              </a:spcBef>
            </a:pPr>
            <a:r>
              <a:rPr lang="en-US" sz="2400" i="0">
                <a:latin typeface="Tekton Pro" pitchFamily="34" charset="0"/>
              </a:rPr>
              <a:t>Linda Ronstadt</a:t>
            </a:r>
          </a:p>
          <a:p>
            <a:pPr>
              <a:spcBef>
                <a:spcPct val="50000"/>
              </a:spcBef>
            </a:pPr>
            <a:r>
              <a:rPr lang="en-US" sz="2400" i="0">
                <a:latin typeface="Tekton Pro" pitchFamily="34" charset="0"/>
              </a:rPr>
              <a:t>Buddy Holly</a:t>
            </a:r>
          </a:p>
          <a:p>
            <a:pPr>
              <a:spcBef>
                <a:spcPct val="50000"/>
              </a:spcBef>
            </a:pPr>
            <a:r>
              <a:rPr lang="en-US" sz="2400" i="0">
                <a:latin typeface="Tekton Pro" pitchFamily="34" charset="0"/>
              </a:rPr>
              <a:t>Chaka Khan</a:t>
            </a:r>
          </a:p>
          <a:p>
            <a:pPr>
              <a:spcBef>
                <a:spcPct val="50000"/>
              </a:spcBef>
            </a:pPr>
            <a:r>
              <a:rPr lang="en-US" sz="2400" i="0">
                <a:latin typeface="Tekton Pro" pitchFamily="34" charset="0"/>
              </a:rPr>
              <a:t>Katryna (Nields)</a:t>
            </a:r>
          </a:p>
          <a:p>
            <a:pPr>
              <a:spcBef>
                <a:spcPct val="50000"/>
              </a:spcBef>
            </a:pPr>
            <a:r>
              <a:rPr lang="en-US" sz="2400" i="0">
                <a:latin typeface="Tekton Pro" pitchFamily="34" charset="0"/>
              </a:rPr>
              <a:t>Beverly Sill</a:t>
            </a:r>
            <a:endParaRPr lang="en-GB" sz="2400" i="0">
              <a:latin typeface="Tekton Pro" pitchFamily="34" charset="0"/>
            </a:endParaRPr>
          </a:p>
        </p:txBody>
      </p:sp>
      <p:sp>
        <p:nvSpPr>
          <p:cNvPr id="245773" name="Line 13"/>
          <p:cNvSpPr>
            <a:spLocks noChangeShapeType="1"/>
          </p:cNvSpPr>
          <p:nvPr/>
        </p:nvSpPr>
        <p:spPr bwMode="auto">
          <a:xfrm>
            <a:off x="4284663" y="1700213"/>
            <a:ext cx="1655762" cy="2160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775" name="Line 15"/>
          <p:cNvSpPr>
            <a:spLocks noChangeShapeType="1"/>
          </p:cNvSpPr>
          <p:nvPr/>
        </p:nvSpPr>
        <p:spPr bwMode="auto">
          <a:xfrm>
            <a:off x="2124075" y="2349500"/>
            <a:ext cx="4032250" cy="23034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776" name="Line 16"/>
          <p:cNvSpPr>
            <a:spLocks noChangeShapeType="1"/>
          </p:cNvSpPr>
          <p:nvPr/>
        </p:nvSpPr>
        <p:spPr bwMode="auto">
          <a:xfrm flipV="1">
            <a:off x="2195513" y="2492375"/>
            <a:ext cx="4032250" cy="5032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777" name="Line 17"/>
          <p:cNvSpPr>
            <a:spLocks noChangeShapeType="1"/>
          </p:cNvSpPr>
          <p:nvPr/>
        </p:nvSpPr>
        <p:spPr bwMode="auto">
          <a:xfrm>
            <a:off x="3492500" y="3573463"/>
            <a:ext cx="2735263" cy="15843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778" name="Line 18"/>
          <p:cNvSpPr>
            <a:spLocks noChangeShapeType="1"/>
          </p:cNvSpPr>
          <p:nvPr/>
        </p:nvSpPr>
        <p:spPr bwMode="auto">
          <a:xfrm flipV="1">
            <a:off x="5580063" y="3573463"/>
            <a:ext cx="64770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779" name="Line 19"/>
          <p:cNvSpPr>
            <a:spLocks noChangeShapeType="1"/>
          </p:cNvSpPr>
          <p:nvPr/>
        </p:nvSpPr>
        <p:spPr bwMode="auto">
          <a:xfrm flipV="1">
            <a:off x="2339975" y="1916113"/>
            <a:ext cx="3887788" cy="26654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780" name="Line 20"/>
          <p:cNvSpPr>
            <a:spLocks noChangeShapeType="1"/>
          </p:cNvSpPr>
          <p:nvPr/>
        </p:nvSpPr>
        <p:spPr bwMode="auto">
          <a:xfrm flipV="1">
            <a:off x="4500563" y="3068638"/>
            <a:ext cx="1727200" cy="20161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5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5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5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5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5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5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5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5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5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5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5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5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/>
      <p:bldP spid="245765" grpId="0"/>
      <p:bldP spid="245766" grpId="0"/>
      <p:bldP spid="245767" grpId="0"/>
      <p:bldP spid="245768" grpId="0"/>
      <p:bldP spid="245769" grpId="0"/>
      <p:bldP spid="245770" grpId="0"/>
      <p:bldP spid="245771" grpId="0" build="p"/>
      <p:bldP spid="245773" grpId="0" animBg="1"/>
      <p:bldP spid="245775" grpId="0" animBg="1"/>
      <p:bldP spid="245776" grpId="0" animBg="1"/>
      <p:bldP spid="245777" grpId="0" animBg="1"/>
      <p:bldP spid="245778" grpId="0" animBg="1"/>
      <p:bldP spid="245779" grpId="0" animBg="1"/>
      <p:bldP spid="24578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7375"/>
          </a:xfrm>
        </p:spPr>
        <p:txBody>
          <a:bodyPr/>
          <a:lstStyle/>
          <a:p>
            <a:r>
              <a:rPr lang="en-US" sz="2800" smtClean="0">
                <a:latin typeface="Tahoma" pitchFamily="34" charset="0"/>
              </a:rPr>
              <a:t>General types of vocal descriptor</a:t>
            </a:r>
            <a:endParaRPr lang="en-GB" sz="2800" smtClean="0">
              <a:latin typeface="Tahoma" pitchFamily="34" charset="0"/>
            </a:endParaRP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755650" y="1628775"/>
            <a:ext cx="18716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>
                <a:solidFill>
                  <a:schemeClr val="tx2"/>
                </a:solidFill>
                <a:latin typeface="Tahoma" pitchFamily="34" charset="0"/>
              </a:rPr>
              <a:t>poïetic</a:t>
            </a:r>
            <a:endParaRPr lang="en-GB" sz="2400" b="1" i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755650" y="3475038"/>
            <a:ext cx="18716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>
                <a:solidFill>
                  <a:schemeClr val="tx2"/>
                </a:solidFill>
                <a:latin typeface="Tahoma" pitchFamily="34" charset="0"/>
              </a:rPr>
              <a:t>acoustic</a:t>
            </a:r>
            <a:endParaRPr lang="en-GB" sz="2400" b="1" i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755650" y="5157788"/>
            <a:ext cx="18716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>
                <a:solidFill>
                  <a:schemeClr val="tx2"/>
                </a:solidFill>
                <a:latin typeface="Tahoma" pitchFamily="34" charset="0"/>
              </a:rPr>
              <a:t>aesthesic</a:t>
            </a:r>
            <a:endParaRPr lang="en-GB" sz="2400" b="1" i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2411413" y="1628775"/>
            <a:ext cx="5329237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how sounds are produced: breathing, control, projection, register, posture,</a:t>
            </a:r>
            <a:br>
              <a:rPr lang="en-US" sz="2400" i="0">
                <a:latin typeface="Tahoma" pitchFamily="34" charset="0"/>
              </a:rPr>
            </a:br>
            <a:r>
              <a:rPr lang="en-US" sz="2400" i="0">
                <a:latin typeface="Tahoma" pitchFamily="34" charset="0"/>
              </a:rPr>
              <a:t>nose, head, chest, diaphragm, etc.</a:t>
            </a:r>
            <a:endParaRPr lang="en-GB" sz="2400" i="0">
              <a:latin typeface="Tahoma" pitchFamily="34" charset="0"/>
            </a:endParaRPr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2411413" y="3470275"/>
            <a:ext cx="59055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volume, dynamics, intensity, partials,</a:t>
            </a:r>
            <a:br>
              <a:rPr lang="en-US" sz="2400" i="0">
                <a:latin typeface="Tahoma" pitchFamily="34" charset="0"/>
              </a:rPr>
            </a:br>
            <a:r>
              <a:rPr lang="en-US" sz="2400" i="0">
                <a:latin typeface="Tahoma" pitchFamily="34" charset="0"/>
              </a:rPr>
              <a:t>transients, fundamentals, amplitude, etc.</a:t>
            </a:r>
            <a:endParaRPr lang="en-GB" sz="2400" i="0">
              <a:latin typeface="Tahoma" pitchFamily="34" charset="0"/>
            </a:endParaRPr>
          </a:p>
        </p:txBody>
      </p:sp>
      <p:sp>
        <p:nvSpPr>
          <p:cNvPr id="246793" name="Text Box 9"/>
          <p:cNvSpPr txBox="1">
            <a:spLocks noChangeArrowheads="1"/>
          </p:cNvSpPr>
          <p:nvPr/>
        </p:nvSpPr>
        <p:spPr bwMode="auto">
          <a:xfrm>
            <a:off x="2411413" y="5157788"/>
            <a:ext cx="5329237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perceived traits: sound descriptors,</a:t>
            </a:r>
            <a:br>
              <a:rPr lang="en-US" sz="2400" i="0">
                <a:latin typeface="Tahoma" pitchFamily="34" charset="0"/>
              </a:rPr>
            </a:br>
            <a:r>
              <a:rPr lang="en-US" sz="2400" i="0">
                <a:latin typeface="Tahoma" pitchFamily="34" charset="0"/>
              </a:rPr>
              <a:t>transmodal metaphors, personae</a:t>
            </a:r>
            <a:endParaRPr lang="en-GB" sz="2400" i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8" grpId="0"/>
      <p:bldP spid="246789" grpId="0"/>
      <p:bldP spid="246790" grpId="0"/>
      <p:bldP spid="246791" grpId="0"/>
      <p:bldP spid="246792" grpId="0"/>
      <p:bldP spid="2467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5854"/>
            <a:ext cx="8001000" cy="1150938"/>
          </a:xfrm>
        </p:spPr>
        <p:txBody>
          <a:bodyPr/>
          <a:lstStyle/>
          <a:p>
            <a:r>
              <a:rPr lang="en-GB" b="1" dirty="0" smtClean="0">
                <a:latin typeface="Tahoma" pitchFamily="34" charset="0"/>
              </a:rPr>
              <a:t>Overview</a:t>
            </a:r>
            <a:br>
              <a:rPr lang="en-GB" b="1" dirty="0" smtClean="0">
                <a:latin typeface="Tahoma" pitchFamily="34" charset="0"/>
              </a:rPr>
            </a:br>
            <a:r>
              <a:rPr lang="en-GB" sz="1400" dirty="0" smtClean="0">
                <a:latin typeface="Tahoma" pitchFamily="34" charset="0"/>
              </a:rPr>
              <a:t>presentation overview as </a:t>
            </a:r>
            <a:r>
              <a:rPr lang="en-GB" sz="1400" i="1" dirty="0" smtClean="0">
                <a:latin typeface="Tahoma" pitchFamily="34" charset="0"/>
              </a:rPr>
              <a:t>intended</a:t>
            </a:r>
            <a:r>
              <a:rPr lang="en-GB" sz="1400" dirty="0" smtClean="0">
                <a:latin typeface="Tahoma" pitchFamily="34" charset="0"/>
              </a:rPr>
              <a:t> 2012-11-08</a:t>
            </a:r>
            <a:endParaRPr lang="en-GB" sz="14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5066020"/>
            <a:ext cx="8383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PMusStuds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: ethno, socio and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semio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approaches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1681644"/>
            <a:ext cx="7920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Popular Music Studies (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PMusStuds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536" y="5733256"/>
            <a:ext cx="244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000" i="0" dirty="0" smtClean="0">
                <a:latin typeface="Tahoma" pitchFamily="34" charset="0"/>
                <a:cs typeface="Tahoma" pitchFamily="34" charset="0"/>
              </a:rPr>
              <a:t>Conclusions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5800" y="332656"/>
            <a:ext cx="1905000" cy="457200"/>
          </a:xfrm>
        </p:spPr>
        <p:txBody>
          <a:bodyPr/>
          <a:lstStyle/>
          <a:p>
            <a:pPr>
              <a:defRPr/>
            </a:pPr>
            <a:fld id="{6B161FDF-ABCD-4001-A8CB-4BE54DA75011}" type="datetime1">
              <a:rPr lang="en-GB" smtClean="0"/>
              <a:pPr>
                <a:defRPr/>
              </a:pPr>
              <a:t>2012-11-11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332656"/>
            <a:ext cx="1905000" cy="457200"/>
          </a:xfrm>
        </p:spPr>
        <p:txBody>
          <a:bodyPr/>
          <a:lstStyle/>
          <a:p>
            <a:pPr>
              <a:defRPr/>
            </a:pPr>
            <a:fld id="{724DE307-F0FF-451D-AE6D-EC67859C1A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313" y="2373848"/>
            <a:ext cx="77040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Troubles with terminology (general)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non-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notatable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parameters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poïesis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v. aesthesis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what is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form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7544" y="4120624"/>
            <a:ext cx="86764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De-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ethnocentrifying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tonal terminology</a:t>
            </a:r>
          </a:p>
          <a:p>
            <a:pPr lvl="1">
              <a:buFont typeface="Arial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tonality, modality, bimodality, (non-) directionality, etc.</a:t>
            </a:r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5076056" y="2852936"/>
            <a:ext cx="792088" cy="504056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2" grpId="0" build="p" bldLvl="2"/>
      <p:bldP spid="13" grpId="0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r>
              <a:rPr lang="en-US" sz="2800" smtClean="0">
                <a:latin typeface="Tahoma" pitchFamily="34" charset="0"/>
              </a:rPr>
              <a:t>Aesthesic voice description categories (1)</a:t>
            </a:r>
            <a:endParaRPr lang="en-GB" sz="2800" smtClean="0">
              <a:latin typeface="Tahoma" pitchFamily="34" charset="0"/>
            </a:endParaRP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2700338" y="1347788"/>
            <a:ext cx="316706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1. Sound descriptors</a:t>
            </a:r>
            <a:endParaRPr lang="en-GB" sz="2400" i="0">
              <a:latin typeface="Tahoma" pitchFamily="34" charset="0"/>
            </a:endParaRP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539750" y="1779588"/>
            <a:ext cx="7993063" cy="24272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>
                <a:latin typeface="Tahoma" pitchFamily="34" charset="0"/>
              </a:rPr>
              <a:t>e.g. babble, bark, bawl, bellow, bleat, boom, chatter, chuckle, chirp, cluck, complain, cry, declaim, denounce, drone, exclaim, gasp, giggle, growl, grumble, gurgle, hoot, howl, hum, laugh, lilt, moan, mumble, mutter, proclaim, rasp, recite, roar, scream, shout, shriek, sigh, snarl, snigger, snort, sob, spit, splutter, squawk, squeak, stammer, stutter, wail, warble, weep, wheeze, whimper, whisper, whistle, whoop, yammer, yap, yell, yelp, etc.</a:t>
            </a:r>
          </a:p>
          <a:p>
            <a:pPr>
              <a:spcBef>
                <a:spcPct val="50000"/>
              </a:spcBef>
            </a:pPr>
            <a:r>
              <a:rPr lang="en-US" sz="1800" i="0">
                <a:latin typeface="Tahoma" pitchFamily="34" charset="0"/>
              </a:rPr>
              <a:t>High-pitched,  low-pitched, deep, full-throated, gruff, breathy, husky, nasal, gutteral, distinct, indistinct, harsh, muffled, hoarse, shrill, monotone, etc.</a:t>
            </a:r>
            <a:endParaRPr lang="en-GB"/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1116013" y="4562475"/>
            <a:ext cx="66960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2. Transmodal  </a:t>
            </a:r>
            <a:r>
              <a:rPr lang="en-US" sz="1800" i="0">
                <a:latin typeface="Tahoma" pitchFamily="34" charset="0"/>
              </a:rPr>
              <a:t>(anaphonic/synaesthetic)</a:t>
            </a:r>
            <a:r>
              <a:rPr lang="en-US" sz="2400" i="0">
                <a:latin typeface="Tahoma" pitchFamily="34" charset="0"/>
              </a:rPr>
              <a:t> descriptors</a:t>
            </a:r>
            <a:endParaRPr lang="en-GB" sz="2400" i="0">
              <a:latin typeface="Tahoma" pitchFamily="34" charset="0"/>
            </a:endParaRP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611188" y="5019675"/>
            <a:ext cx="7993062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>
                <a:latin typeface="Tahoma" pitchFamily="34" charset="0"/>
              </a:rPr>
              <a:t>e.g. sweet, smooth, rough, rounded, sharp, angular, velvety, scratchy, piercing, clean, clear, shaky, wobbly, brassy, grainy, gravelly,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/>
      <p:bldP spid="247813" grpId="0" build="p"/>
      <p:bldP spid="247814" grpId="0"/>
      <p:bldP spid="24781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772400" cy="658813"/>
          </a:xfrm>
          <a:noFill/>
        </p:spPr>
        <p:txBody>
          <a:bodyPr/>
          <a:lstStyle/>
          <a:p>
            <a:r>
              <a:rPr lang="en-US" sz="2800" smtClean="0">
                <a:latin typeface="Tahoma" pitchFamily="34" charset="0"/>
              </a:rPr>
              <a:t>Aesthesic voice description categories (2)</a:t>
            </a:r>
            <a:endParaRPr lang="en-GB" sz="2800" smtClean="0">
              <a:latin typeface="Tahoma" pitchFamily="34" charset="0"/>
            </a:endParaRP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1331913" y="1196975"/>
            <a:ext cx="61928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3. Persona descriptors (a-c: d on next slide)</a:t>
            </a:r>
            <a:endParaRPr lang="en-GB" sz="2400" i="0">
              <a:latin typeface="Tahoma" pitchFamily="34" charset="0"/>
            </a:endParaRP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827088" y="1989138"/>
            <a:ext cx="2449512" cy="427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>
                <a:latin typeface="Tahoma" pitchFamily="34" charset="0"/>
              </a:rPr>
              <a:t>a) Named persons</a:t>
            </a:r>
            <a:endParaRPr lang="en-GB" sz="2200" i="0">
              <a:latin typeface="Tahoma" pitchFamily="34" charset="0"/>
            </a:endParaRP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827088" y="2852738"/>
            <a:ext cx="2232025" cy="427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>
                <a:latin typeface="Tahoma" pitchFamily="34" charset="0"/>
              </a:rPr>
              <a:t>b) Demographic</a:t>
            </a:r>
            <a:endParaRPr lang="en-GB" sz="2200" i="0">
              <a:latin typeface="Tahoma" pitchFamily="34" charset="0"/>
            </a:endParaRP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827088" y="3644900"/>
            <a:ext cx="2232025" cy="427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>
                <a:latin typeface="Tahoma" pitchFamily="34" charset="0"/>
              </a:rPr>
              <a:t>c) Emotional</a:t>
            </a:r>
            <a:endParaRPr lang="en-GB" sz="2200" i="0">
              <a:latin typeface="Tahoma" pitchFamily="34" charset="0"/>
            </a:endParaRP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3492500" y="1916113"/>
            <a:ext cx="5400675" cy="669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0">
                <a:latin typeface="Tahoma" pitchFamily="34" charset="0"/>
              </a:rPr>
              <a:t>• Sean Connery, Clint Eastwood, Morgan Freedman; • Billy Holiday, Kate Bush, Björk, etc.</a:t>
            </a:r>
            <a:endParaRPr lang="en-GB" sz="1900" i="0">
              <a:latin typeface="Tahoma" pitchFamily="34" charset="0"/>
            </a:endParaRP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3132138" y="2759075"/>
            <a:ext cx="5832475" cy="669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0">
                <a:latin typeface="Tahoma" pitchFamily="34" charset="0"/>
              </a:rPr>
              <a:t>• man, woman, boy, girl, old, young, middle-aged </a:t>
            </a:r>
            <a:br>
              <a:rPr lang="en-US" sz="1900" i="0">
                <a:latin typeface="Tahoma" pitchFamily="34" charset="0"/>
              </a:rPr>
            </a:br>
            <a:r>
              <a:rPr lang="en-US" sz="1900" i="0">
                <a:latin typeface="Tahoma" pitchFamily="34" charset="0"/>
              </a:rPr>
              <a:t>• language, dialect, regional/class accent, etc. </a:t>
            </a:r>
            <a:endParaRPr lang="en-GB" sz="1900" i="0">
              <a:latin typeface="Tahoma" pitchFamily="34" charset="0"/>
            </a:endParaRP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3132138" y="3644900"/>
            <a:ext cx="5832475" cy="814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0">
                <a:latin typeface="Tahoma" pitchFamily="34" charset="0"/>
              </a:rPr>
              <a:t>• cute, cuddly, sweet, nice;  • wise, confident, etc.</a:t>
            </a:r>
          </a:p>
          <a:p>
            <a:pPr>
              <a:spcBef>
                <a:spcPct val="50000"/>
              </a:spcBef>
            </a:pPr>
            <a:r>
              <a:rPr lang="en-US" sz="1900" i="0">
                <a:latin typeface="Tahoma" pitchFamily="34" charset="0"/>
              </a:rPr>
              <a:t>• melancholy, bored, bland, nondescript, neutral</a:t>
            </a:r>
            <a:endParaRPr lang="en-GB" sz="1900" i="0">
              <a:latin typeface="Tahoma" pitchFamily="34" charset="0"/>
            </a:endParaRPr>
          </a:p>
        </p:txBody>
      </p:sp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1187450" y="4486275"/>
            <a:ext cx="7632700" cy="1681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0">
                <a:latin typeface="Tahoma" pitchFamily="34" charset="0"/>
              </a:rPr>
              <a:t>• willful, determined, brave;  • bubbly, cheeky, cheery, jaunty, etc.</a:t>
            </a:r>
          </a:p>
          <a:p>
            <a:pPr>
              <a:spcBef>
                <a:spcPct val="50000"/>
              </a:spcBef>
            </a:pPr>
            <a:r>
              <a:rPr lang="en-US" sz="1900" i="0">
                <a:latin typeface="Tahoma" pitchFamily="34" charset="0"/>
              </a:rPr>
              <a:t>• hip, cool, seductive; • sardonic, sarcastic, ironic, nasty, evil</a:t>
            </a:r>
          </a:p>
          <a:p>
            <a:pPr>
              <a:spcBef>
                <a:spcPct val="50000"/>
              </a:spcBef>
            </a:pPr>
            <a:r>
              <a:rPr lang="en-US" sz="1900" i="0">
                <a:latin typeface="Tahoma" pitchFamily="34" charset="0"/>
              </a:rPr>
              <a:t>• vulnerable, embarrassed, scared, edgy, nervous, angry, frustrated</a:t>
            </a:r>
          </a:p>
          <a:p>
            <a:pPr>
              <a:spcBef>
                <a:spcPct val="50000"/>
              </a:spcBef>
            </a:pPr>
            <a:r>
              <a:rPr lang="en-US" sz="1900" i="0">
                <a:latin typeface="Tahoma" pitchFamily="34" charset="0"/>
              </a:rPr>
              <a:t>• depressed, sad, alienated, anguished, desperate, suicidal, etc., etc.</a:t>
            </a:r>
            <a:endParaRPr lang="en-GB" sz="1900" i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8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8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8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8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8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8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8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8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8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8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8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8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/>
      <p:bldP spid="248838" grpId="0"/>
      <p:bldP spid="248840" grpId="0"/>
      <p:bldP spid="248841" grpId="0"/>
      <p:bldP spid="248843" grpId="0"/>
      <p:bldP spid="248844" grpId="0"/>
      <p:bldP spid="248845" grpId="0" build="p"/>
      <p:bldP spid="24884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921625" cy="720725"/>
          </a:xfrm>
          <a:noFill/>
        </p:spPr>
        <p:txBody>
          <a:bodyPr/>
          <a:lstStyle/>
          <a:p>
            <a:r>
              <a:rPr lang="en-US" sz="2800" smtClean="0">
                <a:latin typeface="Tahoma" pitchFamily="34" charset="0"/>
              </a:rPr>
              <a:t>Aesthesic voice description categories (3)</a:t>
            </a:r>
            <a:endParaRPr lang="en-GB" sz="2800" smtClean="0">
              <a:latin typeface="Tahoma" pitchFamily="34" charset="0"/>
            </a:endParaRP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827088" y="1747838"/>
            <a:ext cx="80645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3. Persona descriptors (d): professions, roles, archetypes</a:t>
            </a:r>
            <a:endParaRPr lang="en-GB" sz="2400" i="0">
              <a:latin typeface="Tahoma" pitchFamily="34" charset="0"/>
            </a:endParaRP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827088" y="2859088"/>
            <a:ext cx="7848600" cy="2225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>
                <a:latin typeface="Tahoma" pitchFamily="34" charset="0"/>
              </a:rPr>
              <a:t>alien, Barbie doll, big boss, bitch, elder, evil child, evil queen, </a:t>
            </a:r>
          </a:p>
          <a:p>
            <a:pPr>
              <a:spcBef>
                <a:spcPct val="50000"/>
              </a:spcBef>
            </a:pPr>
            <a:r>
              <a:rPr lang="en-GB" sz="2000" i="0">
                <a:latin typeface="Tahoma" pitchFamily="34" charset="0"/>
              </a:rPr>
              <a:t>dirty old man, Druid, fat cat, father, football hooligan, gangster, </a:t>
            </a:r>
          </a:p>
          <a:p>
            <a:pPr>
              <a:spcBef>
                <a:spcPct val="50000"/>
              </a:spcBef>
            </a:pPr>
            <a:r>
              <a:rPr lang="en-GB" sz="2000" i="0">
                <a:latin typeface="Tahoma" pitchFamily="34" charset="0"/>
              </a:rPr>
              <a:t>geek, guide, heroine, hero, imp, lager lout, miser, monster, mother,</a:t>
            </a:r>
          </a:p>
          <a:p>
            <a:pPr>
              <a:spcBef>
                <a:spcPct val="50000"/>
              </a:spcBef>
            </a:pPr>
            <a:r>
              <a:rPr lang="en-GB" sz="2000" i="0">
                <a:latin typeface="Tahoma" pitchFamily="34" charset="0"/>
              </a:rPr>
              <a:t>nerd, priest, princess, robot, sissy, soldier, teenager, vamp, villain, </a:t>
            </a:r>
          </a:p>
          <a:p>
            <a:pPr>
              <a:spcBef>
                <a:spcPct val="50000"/>
              </a:spcBef>
            </a:pPr>
            <a:r>
              <a:rPr lang="en-GB" sz="2000" i="0">
                <a:latin typeface="Tahoma" pitchFamily="34" charset="0"/>
              </a:rPr>
              <a:t>wiseguy, witch, etc.</a:t>
            </a:r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684213" y="5624513"/>
            <a:ext cx="82089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combinations of 3a, b and c with some vocal costume elements (next)</a:t>
            </a:r>
            <a:endParaRPr lang="en-GB" sz="2000" i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0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0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0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0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0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0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0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0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0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0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0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/>
      <p:bldP spid="250886" grpId="0" build="allAtOnce"/>
      <p:bldP spid="250887" grpId="0" build="allAtOnce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921625" cy="720725"/>
          </a:xfrm>
          <a:noFill/>
        </p:spPr>
        <p:txBody>
          <a:bodyPr/>
          <a:lstStyle/>
          <a:p>
            <a:r>
              <a:rPr lang="en-US" sz="2800" b="1" smtClean="0">
                <a:latin typeface="Tahoma" pitchFamily="34" charset="0"/>
              </a:rPr>
              <a:t>Vocal persona (4)</a:t>
            </a:r>
            <a:endParaRPr lang="en-GB" sz="2800" b="1" smtClean="0">
              <a:latin typeface="Tahoma" pitchFamily="34" charset="0"/>
            </a:endParaRP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827088" y="838200"/>
            <a:ext cx="41052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3. Vocal costume</a:t>
            </a:r>
            <a:endParaRPr lang="en-GB" sz="2400" i="0">
              <a:latin typeface="Tahoma" pitchFamily="34" charset="0"/>
            </a:endParaRP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1260475" y="1270000"/>
            <a:ext cx="7056438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Tahoma" pitchFamily="34" charset="0"/>
              </a:rPr>
              <a:t>cf. swimming costume, actor’s costume, military or school uniform</a:t>
            </a:r>
            <a:br>
              <a:rPr lang="en-GB" sz="1800">
                <a:latin typeface="Tahoma" pitchFamily="34" charset="0"/>
              </a:rPr>
            </a:br>
            <a:r>
              <a:rPr lang="en-GB" sz="1800">
                <a:latin typeface="Tahoma" pitchFamily="34" charset="0"/>
              </a:rPr>
              <a:t>     national/regional costume, etc. </a:t>
            </a: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1258888" y="1990725"/>
            <a:ext cx="74168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>
                <a:latin typeface="Tahoma" pitchFamily="34" charset="0"/>
              </a:rPr>
              <a:t>costume = something worn, for practical or conventional reasons, to carry out a particular activity, or to show an identity</a:t>
            </a: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1116013" y="2757488"/>
            <a:ext cx="27368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Spoken costumes</a:t>
            </a:r>
            <a:endParaRPr lang="en-GB" sz="2400" i="0">
              <a:latin typeface="Tahoma" pitchFamily="34" charset="0"/>
            </a:endParaRPr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1187450" y="3089275"/>
            <a:ext cx="7416800" cy="1311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for example</a:t>
            </a:r>
            <a:br>
              <a:rPr lang="en-US" sz="2000">
                <a:latin typeface="Tahoma" pitchFamily="34" charset="0"/>
              </a:rPr>
            </a:br>
            <a:r>
              <a:rPr lang="en-GB" sz="2000" i="0">
                <a:latin typeface="Tahoma" pitchFamily="34" charset="0"/>
              </a:rPr>
              <a:t>• telephone voice (1950s)</a:t>
            </a:r>
            <a:br>
              <a:rPr lang="en-GB" sz="2000" i="0">
                <a:latin typeface="Tahoma" pitchFamily="34" charset="0"/>
              </a:rPr>
            </a:br>
            <a:r>
              <a:rPr lang="en-GB" sz="2000" i="0">
                <a:latin typeface="Tahoma" pitchFamily="34" charset="0"/>
              </a:rPr>
              <a:t>• ‘interactive’ voice ‘recognition’ (Claire, Julie, Emily, Taxi 8585)</a:t>
            </a:r>
            <a:br>
              <a:rPr lang="en-GB" sz="2000" i="0">
                <a:latin typeface="Tahoma" pitchFamily="34" charset="0"/>
              </a:rPr>
            </a:br>
            <a:r>
              <a:rPr lang="en-GB" sz="2000" i="0">
                <a:latin typeface="Tahoma" pitchFamily="34" charset="0"/>
              </a:rPr>
              <a:t>• public speaking voice, primary school teacher voice</a:t>
            </a: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1116013" y="4557713"/>
            <a:ext cx="27368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Sung costumes</a:t>
            </a:r>
            <a:endParaRPr lang="en-GB" sz="2400" i="0">
              <a:latin typeface="Tahoma" pitchFamily="34" charset="0"/>
            </a:endParaRP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1187450" y="4872038"/>
            <a:ext cx="7416800" cy="1016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for example</a:t>
            </a:r>
            <a:br>
              <a:rPr lang="en-US" sz="2000">
                <a:latin typeface="Tahoma" pitchFamily="34" charset="0"/>
              </a:rPr>
            </a:br>
            <a:r>
              <a:rPr lang="en-GB" sz="2000" i="0">
                <a:latin typeface="Tahoma" pitchFamily="34" charset="0"/>
              </a:rPr>
              <a:t>• bel canto, Wagner soprano, heroic tenor, opera buffa bass</a:t>
            </a:r>
            <a:br>
              <a:rPr lang="en-GB" sz="2000" i="0">
                <a:latin typeface="Tahoma" pitchFamily="34" charset="0"/>
              </a:rPr>
            </a:br>
            <a:r>
              <a:rPr lang="en-GB" sz="2000" i="0">
                <a:latin typeface="Tahoma" pitchFamily="34" charset="0"/>
              </a:rPr>
              <a:t>• blues shouter, folk singer, crooner, rock yeller/screamer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/>
      <p:bldP spid="251910" grpId="0" build="allAtOnce"/>
      <p:bldP spid="251911" grpId="0" build="allAtOnce"/>
      <p:bldP spid="251912" grpId="0"/>
      <p:bldP spid="251913" grpId="0" build="allAtOnce"/>
      <p:bldP spid="251914" grpId="0"/>
      <p:bldP spid="251915" grpId="0" build="allAtOnce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Palavra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de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mulher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(audio)</a:t>
            </a:r>
            <a:endParaRPr lang="en-GB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73216"/>
            <a:ext cx="7772400" cy="367680"/>
          </a:xfrm>
        </p:spPr>
        <p:txBody>
          <a:bodyPr/>
          <a:lstStyle/>
          <a:p>
            <a:pPr>
              <a:buNone/>
            </a:pPr>
            <a:r>
              <a:rPr lang="en-US" sz="1400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Start </a:t>
            </a:r>
            <a:r>
              <a:rPr lang="en-US" sz="1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E:\Video\PalavraMulher160.mp3 </a:t>
            </a:r>
            <a:r>
              <a:rPr lang="en-US" sz="1400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and advance to next slide to display lyrics line by line.</a:t>
            </a:r>
            <a:endParaRPr lang="en-GB" sz="14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04026D-F264-4986-BBED-D778BB7EF4F5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921625" cy="720725"/>
          </a:xfrm>
          <a:noFill/>
        </p:spPr>
        <p:txBody>
          <a:bodyPr/>
          <a:lstStyle/>
          <a:p>
            <a:r>
              <a:rPr lang="en-US" sz="3200" b="1" smtClean="0">
                <a:latin typeface="Tahoma" pitchFamily="34" charset="0"/>
              </a:rPr>
              <a:t>Palabra de mulher (1)</a:t>
            </a:r>
            <a:endParaRPr lang="en-GB" sz="3200" b="1" smtClean="0">
              <a:latin typeface="Tahoma" pitchFamily="34" charset="0"/>
            </a:endParaRPr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1690688" y="692150"/>
            <a:ext cx="6049962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>
                <a:latin typeface="Tahoma" pitchFamily="34" charset="0"/>
              </a:rPr>
              <a:t>Elba Ramalho (v); Chico Buarque (w); Tom Jobim (m)</a:t>
            </a:r>
            <a:endParaRPr lang="en-GB" sz="1800" i="0">
              <a:latin typeface="Tahoma" pitchFamily="34" charset="0"/>
            </a:endParaRP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684213" y="1168400"/>
            <a:ext cx="46799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0">
                <a:latin typeface="Tahoma" pitchFamily="34" charset="0"/>
              </a:rPr>
              <a:t>0:00	</a:t>
            </a:r>
            <a:r>
              <a:rPr lang="en-GB" sz="1800">
                <a:latin typeface="Tahoma" pitchFamily="34" charset="0"/>
              </a:rPr>
              <a:t>Intro</a:t>
            </a:r>
            <a:r>
              <a:rPr lang="en-GB" sz="1800" i="0">
                <a:latin typeface="Tahoma" pitchFamily="34" charset="0"/>
              </a:rPr>
              <a:t>. </a:t>
            </a:r>
            <a:r>
              <a:rPr lang="en-GB" sz="1800">
                <a:latin typeface="Tahoma" pitchFamily="34" charset="0"/>
              </a:rPr>
              <a:t>Tonic chord </a:t>
            </a:r>
            <a:r>
              <a:rPr lang="en-GB" sz="1800" i="0">
                <a:latin typeface="Tahoma" pitchFamily="34" charset="0"/>
              </a:rPr>
              <a:t>(Am</a:t>
            </a:r>
            <a:r>
              <a:rPr lang="en-GB" sz="1800" i="0" baseline="20000">
                <a:latin typeface="Tahoma" pitchFamily="34" charset="0"/>
              </a:rPr>
              <a:t>add9</a:t>
            </a:r>
            <a:r>
              <a:rPr lang="en-GB" sz="1800" i="0">
                <a:latin typeface="Tahoma" pitchFamily="34" charset="0"/>
              </a:rPr>
              <a:t>)</a:t>
            </a:r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684213" y="1731963"/>
            <a:ext cx="7775575" cy="4721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>
                <a:latin typeface="Tahoma" pitchFamily="34" charset="0"/>
              </a:rPr>
              <a:t>0:35	Vou voltar, eu juro que vou voltar. Já te dexei,</a:t>
            </a:r>
            <a:r>
              <a:rPr lang="en-GB" sz="2000" i="0">
                <a:latin typeface="Tahoma" pitchFamily="34" charset="0"/>
              </a:rPr>
              <a:t> </a:t>
            </a:r>
            <a:br>
              <a:rPr lang="en-GB" sz="2000" i="0">
                <a:latin typeface="Tahoma" pitchFamily="34" charset="0"/>
              </a:rPr>
            </a:br>
            <a:r>
              <a:rPr lang="en-GB" sz="2000" i="0">
                <a:latin typeface="Tahoma" pitchFamily="34" charset="0"/>
              </a:rPr>
              <a:t>           </a:t>
            </a:r>
            <a:r>
              <a:rPr lang="en-GB" sz="2000">
                <a:latin typeface="Tahoma" pitchFamily="34" charset="0"/>
              </a:rPr>
              <a:t>I’ll be back, I promise I’ll be back. I already showed you,</a:t>
            </a:r>
          </a:p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0:44	jurando nunca mais olhar para atrás, palabra de</a:t>
            </a:r>
            <a:br>
              <a:rPr lang="en-US" sz="2400" i="0">
                <a:latin typeface="Tahoma" pitchFamily="34" charset="0"/>
              </a:rPr>
            </a:br>
            <a:r>
              <a:rPr lang="en-US" sz="2400" i="0">
                <a:latin typeface="Tahoma" pitchFamily="34" charset="0"/>
              </a:rPr>
              <a:t>         mulher, eu vou voltar. </a:t>
            </a:r>
            <a:r>
              <a:rPr lang="en-US" sz="2000">
                <a:latin typeface="Tahoma" pitchFamily="34" charset="0"/>
              </a:rPr>
              <a:t>vowing I’d never look back; </a:t>
            </a:r>
            <a:br>
              <a:rPr lang="en-US" sz="2000">
                <a:latin typeface="Tahoma" pitchFamily="34" charset="0"/>
              </a:rPr>
            </a:br>
            <a:r>
              <a:rPr lang="en-US" sz="2000">
                <a:latin typeface="Tahoma" pitchFamily="34" charset="0"/>
              </a:rPr>
              <a:t>           a woman’s word: I will return [to you]. </a:t>
            </a:r>
          </a:p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0:54	Posse até sair de bar em bar em bar em bar,</a:t>
            </a:r>
            <a:r>
              <a:rPr lang="en-US"/>
              <a:t> </a:t>
            </a:r>
            <a:r>
              <a:rPr lang="en-US" sz="2000" i="0">
                <a:latin typeface="Tahoma" pitchFamily="34" charset="0"/>
              </a:rPr>
              <a:t> </a:t>
            </a:r>
            <a:br>
              <a:rPr lang="en-US" sz="2000" i="0">
                <a:latin typeface="Tahoma" pitchFamily="34" charset="0"/>
              </a:rPr>
            </a:br>
            <a:r>
              <a:rPr lang="en-US" sz="2000">
                <a:latin typeface="Tahoma" pitchFamily="34" charset="0"/>
              </a:rPr>
              <a:t>           Then I might go out from bar to bar to bar and</a:t>
            </a:r>
          </a:p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0:58	falar besteira, e me engagnar com qualquer um</a:t>
            </a:r>
            <a:r>
              <a:rPr lang="en-US" sz="2000" i="0">
                <a:latin typeface="Tahoma" pitchFamily="34" charset="0"/>
              </a:rPr>
              <a:t> </a:t>
            </a:r>
            <a:br>
              <a:rPr lang="en-US" sz="2000" i="0">
                <a:latin typeface="Tahoma" pitchFamily="34" charset="0"/>
              </a:rPr>
            </a:br>
            <a:r>
              <a:rPr lang="en-US" sz="2000" i="0">
                <a:latin typeface="Tahoma" pitchFamily="34" charset="0"/>
              </a:rPr>
              <a:t>           </a:t>
            </a:r>
            <a:r>
              <a:rPr lang="en-US" sz="2000">
                <a:latin typeface="Tahoma" pitchFamily="34" charset="0"/>
              </a:rPr>
              <a:t>talk nonsense, getting mixed up with someone or other</a:t>
            </a:r>
            <a:endParaRPr lang="en-US" sz="240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i="0">
                <a:latin typeface="Tahoma" pitchFamily="34" charset="0"/>
              </a:rPr>
              <a:t>1:07 	e me deitar a noite inteira. Eu vou te amar. </a:t>
            </a:r>
            <a:r>
              <a:rPr lang="en-US" sz="2000">
                <a:latin typeface="Tahoma" pitchFamily="34" charset="0"/>
              </a:rPr>
              <a:t/>
            </a:r>
            <a:br>
              <a:rPr lang="en-US" sz="2000">
                <a:latin typeface="Tahoma" pitchFamily="34" charset="0"/>
              </a:rPr>
            </a:br>
            <a:r>
              <a:rPr lang="en-US" sz="2000">
                <a:latin typeface="Tahoma" pitchFamily="34" charset="0"/>
              </a:rPr>
              <a:t>           and spending the whole night there. I will love you.</a:t>
            </a:r>
            <a:endParaRPr lang="en-GB" sz="2000">
              <a:latin typeface="Tahoma" pitchFamily="34" charset="0"/>
            </a:endParaRPr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7451725" y="404813"/>
            <a:ext cx="1296988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7813675" y="506413"/>
            <a:ext cx="129540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 dirty="0">
                <a:solidFill>
                  <a:schemeClr val="accent2"/>
                </a:solidFill>
                <a:latin typeface="Maestro" pitchFamily="2" charset="2"/>
              </a:rPr>
              <a:t>&amp;</a:t>
            </a:r>
            <a:endParaRPr lang="en-GB" sz="2800" i="0" dirty="0">
              <a:solidFill>
                <a:schemeClr val="accent2"/>
              </a:solidFill>
              <a:latin typeface="Maestro" pitchFamily="2" charset="2"/>
            </a:endParaRPr>
          </a:p>
        </p:txBody>
      </p:sp>
      <p:sp>
        <p:nvSpPr>
          <p:cNvPr id="261130" name="Text Box 10"/>
          <p:cNvSpPr txBox="1">
            <a:spLocks noChangeArrowheads="1"/>
          </p:cNvSpPr>
          <p:nvPr/>
        </p:nvSpPr>
        <p:spPr bwMode="auto">
          <a:xfrm>
            <a:off x="6877050" y="1168400"/>
            <a:ext cx="1908175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0">
                <a:latin typeface="Tahoma" pitchFamily="34" charset="0"/>
              </a:rPr>
              <a:t>0:30 Am</a:t>
            </a:r>
            <a:r>
              <a:rPr lang="en-GB" sz="1800" i="0" baseline="20000">
                <a:latin typeface="Tahoma" pitchFamily="34" charset="0"/>
              </a:rPr>
              <a:t>add9</a:t>
            </a:r>
            <a:endParaRPr lang="en-GB" sz="1800" i="0">
              <a:latin typeface="Tahoma" pitchFamily="34" charset="0"/>
            </a:endParaRPr>
          </a:p>
        </p:txBody>
      </p:sp>
      <p:sp>
        <p:nvSpPr>
          <p:cNvPr id="261131" name="Text Box 11"/>
          <p:cNvSpPr txBox="1">
            <a:spLocks noChangeArrowheads="1"/>
          </p:cNvSpPr>
          <p:nvPr/>
        </p:nvSpPr>
        <p:spPr bwMode="auto">
          <a:xfrm>
            <a:off x="4787900" y="1168400"/>
            <a:ext cx="1439863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0">
                <a:latin typeface="Tahoma" pitchFamily="34" charset="0"/>
              </a:rPr>
              <a:t>strings  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1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1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/>
      <p:bldP spid="261126" grpId="0" build="allAtOnce"/>
      <p:bldP spid="261127" grpId="0" build="allAtOnce"/>
      <p:bldP spid="261130" grpId="0" build="allAtOnce"/>
      <p:bldP spid="261131" grpId="0" build="allAtOnce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921625" cy="720725"/>
          </a:xfrm>
          <a:noFill/>
        </p:spPr>
        <p:txBody>
          <a:bodyPr/>
          <a:lstStyle/>
          <a:p>
            <a:r>
              <a:rPr lang="en-US" sz="3200" b="1" smtClean="0">
                <a:latin typeface="Tahoma" pitchFamily="34" charset="0"/>
              </a:rPr>
              <a:t>Palabra de mulher (2)</a:t>
            </a:r>
            <a:endParaRPr lang="en-GB" sz="3200" b="1" smtClean="0">
              <a:latin typeface="Tahoma" pitchFamily="34" charset="0"/>
            </a:endParaRPr>
          </a:p>
        </p:txBody>
      </p:sp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684213" y="1905000"/>
            <a:ext cx="7991475" cy="36845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i="0">
                <a:latin typeface="Tahoma" pitchFamily="34" charset="0"/>
              </a:rPr>
              <a:t>Vou chegar a qualquer hora ao meu lugar</a:t>
            </a:r>
            <a:r>
              <a:rPr lang="en-GB" sz="2400" i="0">
                <a:latin typeface="Tahoma" pitchFamily="34" charset="0"/>
              </a:rPr>
              <a:t>, </a:t>
            </a:r>
            <a:r>
              <a:rPr lang="en-GB" sz="2000">
                <a:latin typeface="Tahoma" pitchFamily="34" charset="0"/>
              </a:rPr>
              <a:t/>
            </a:r>
            <a:br>
              <a:rPr lang="en-GB" sz="2000">
                <a:latin typeface="Tahoma" pitchFamily="34" charset="0"/>
              </a:rPr>
            </a:br>
            <a:r>
              <a:rPr lang="en-GB" sz="2000">
                <a:latin typeface="Tahoma" pitchFamily="34" charset="0"/>
              </a:rPr>
              <a:t>           Some time I will arrive at my place </a:t>
            </a:r>
          </a:p>
          <a:p>
            <a:pPr>
              <a:spcBef>
                <a:spcPct val="50000"/>
              </a:spcBef>
            </a:pPr>
            <a:r>
              <a:rPr lang="pt-BR" sz="2400" i="0">
                <a:latin typeface="Tahoma" pitchFamily="34" charset="0"/>
              </a:rPr>
              <a:t>E si uma outra pretender um dia te roubar, </a:t>
            </a:r>
            <a:br>
              <a:rPr lang="pt-BR" sz="2400" i="0">
                <a:latin typeface="Tahoma" pitchFamily="34" charset="0"/>
              </a:rPr>
            </a:br>
            <a:r>
              <a:rPr lang="pt-BR" sz="2400" i="0">
                <a:latin typeface="Tahoma" pitchFamily="34" charset="0"/>
              </a:rPr>
              <a:t>         dispense a vadia, vou voltar. </a:t>
            </a:r>
            <a:r>
              <a:rPr lang="pt-BR" sz="2000">
                <a:latin typeface="Tahoma" pitchFamily="34" charset="0"/>
              </a:rPr>
              <a:t>And if another woman</a:t>
            </a:r>
            <a:br>
              <a:rPr lang="pt-BR" sz="2000">
                <a:latin typeface="Tahoma" pitchFamily="34" charset="0"/>
              </a:rPr>
            </a:br>
            <a:r>
              <a:rPr lang="pt-BR" sz="2000">
                <a:latin typeface="Tahoma" pitchFamily="34" charset="0"/>
              </a:rPr>
              <a:t>           </a:t>
            </a:r>
            <a:r>
              <a:rPr lang="en-GB" sz="2000">
                <a:latin typeface="Tahoma" pitchFamily="34" charset="0"/>
              </a:rPr>
              <a:t>tries to steal you, </a:t>
            </a:r>
            <a:r>
              <a:rPr lang="en-US" sz="2000">
                <a:latin typeface="Tahoma" pitchFamily="34" charset="0"/>
              </a:rPr>
              <a:t>send that bitch away, </a:t>
            </a:r>
            <a:r>
              <a:rPr lang="en-GB" sz="2000">
                <a:latin typeface="Tahoma" pitchFamily="34" charset="0"/>
              </a:rPr>
              <a:t>I ‘ll be back. </a:t>
            </a:r>
            <a:endParaRPr lang="en-US" sz="200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2400" i="0">
                <a:latin typeface="Tahoma" pitchFamily="34" charset="0"/>
              </a:rPr>
              <a:t>Vou subir a nossa escada (× 3), meu amor</a:t>
            </a:r>
            <a:r>
              <a:rPr lang="pt-BR" sz="2000">
                <a:latin typeface="Tahoma" pitchFamily="34" charset="0"/>
              </a:rPr>
              <a:t>,</a:t>
            </a:r>
            <a:br>
              <a:rPr lang="pt-BR" sz="2000">
                <a:latin typeface="Tahoma" pitchFamily="34" charset="0"/>
              </a:rPr>
            </a:br>
            <a:r>
              <a:rPr lang="pt-BR" sz="2000">
                <a:latin typeface="Tahoma" pitchFamily="34" charset="0"/>
              </a:rPr>
              <a:t>           </a:t>
            </a:r>
            <a:r>
              <a:rPr lang="en-GB" sz="2000">
                <a:latin typeface="Tahoma" pitchFamily="34" charset="0"/>
              </a:rPr>
              <a:t>I will climb our stairs, stairs, stairs, my love. </a:t>
            </a:r>
            <a:endParaRPr lang="en-US" sz="200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2400" i="0">
                <a:latin typeface="Tahoma" pitchFamily="34" charset="0"/>
              </a:rPr>
              <a:t>Eu vou partir de novo feito viciada, eu vou voltar.</a:t>
            </a:r>
            <a:r>
              <a:rPr lang="pt-BR" sz="2000" i="0">
                <a:latin typeface="Tahoma" pitchFamily="34" charset="0"/>
              </a:rPr>
              <a:t/>
            </a:r>
            <a:br>
              <a:rPr lang="pt-BR" sz="2000" i="0">
                <a:latin typeface="Tahoma" pitchFamily="34" charset="0"/>
              </a:rPr>
            </a:br>
            <a:r>
              <a:rPr lang="pt-BR" sz="2000" i="0">
                <a:latin typeface="Tahoma" pitchFamily="34" charset="0"/>
              </a:rPr>
              <a:t>           </a:t>
            </a:r>
            <a:r>
              <a:rPr lang="pt-BR" sz="2000">
                <a:latin typeface="Tahoma" pitchFamily="34" charset="0"/>
              </a:rPr>
              <a:t>Spoilt [by you] </a:t>
            </a:r>
            <a:r>
              <a:rPr lang="en-GB" sz="2000">
                <a:latin typeface="Tahoma" pitchFamily="34" charset="0"/>
              </a:rPr>
              <a:t>I’ll leave again, I will come back.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7451725" y="404813"/>
            <a:ext cx="1296988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8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8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5" grpId="0" build="allAtOnce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921625" cy="720725"/>
          </a:xfrm>
          <a:noFill/>
        </p:spPr>
        <p:txBody>
          <a:bodyPr/>
          <a:lstStyle/>
          <a:p>
            <a:r>
              <a:rPr lang="en-US" sz="3200" b="1" smtClean="0">
                <a:latin typeface="Tahoma" pitchFamily="34" charset="0"/>
              </a:rPr>
              <a:t>Palabra de mulher (3)</a:t>
            </a:r>
            <a:endParaRPr lang="en-GB" sz="3200" b="1" smtClean="0">
              <a:latin typeface="Tahoma" pitchFamily="34" charset="0"/>
            </a:endParaRP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684213" y="1905000"/>
            <a:ext cx="7991475" cy="34163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i="0" dirty="0">
                <a:latin typeface="Tahoma" pitchFamily="34" charset="0"/>
              </a:rPr>
              <a:t>Pode ser que a nossa história seja mais:</a:t>
            </a:r>
            <a:r>
              <a:rPr lang="en-GB" sz="2400" i="0" dirty="0">
                <a:latin typeface="Tahoma" pitchFamily="34" charset="0"/>
              </a:rPr>
              <a:t> </a:t>
            </a:r>
            <a:r>
              <a:rPr lang="en-GB" sz="2000" dirty="0">
                <a:latin typeface="Tahoma" pitchFamily="34" charset="0"/>
              </a:rPr>
              <a:t/>
            </a:r>
            <a:br>
              <a:rPr lang="en-GB" sz="2000" dirty="0">
                <a:latin typeface="Tahoma" pitchFamily="34" charset="0"/>
              </a:rPr>
            </a:br>
            <a:r>
              <a:rPr lang="en-GB" sz="2000" dirty="0">
                <a:latin typeface="Tahoma" pitchFamily="34" charset="0"/>
              </a:rPr>
              <a:t>           Maybe our story will go on: </a:t>
            </a:r>
          </a:p>
          <a:p>
            <a:pPr>
              <a:spcBef>
                <a:spcPct val="50000"/>
              </a:spcBef>
            </a:pPr>
            <a:r>
              <a:rPr lang="pt-BR" sz="2400" i="0" dirty="0">
                <a:latin typeface="Tahoma" pitchFamily="34" charset="0"/>
              </a:rPr>
              <a:t>Uma quimera e pode o nosso teto, o Lapa o Rio disabar. </a:t>
            </a:r>
            <a:r>
              <a:rPr lang="pt-BR" sz="2000" dirty="0">
                <a:latin typeface="Tahoma" pitchFamily="34" charset="0"/>
              </a:rPr>
              <a:t>An illusion, and maybe our roof or Lapa or Rio will crumble</a:t>
            </a:r>
            <a:r>
              <a:rPr lang="pt-BR" sz="2000" dirty="0" smtClean="0">
                <a:latin typeface="Tahoma" pitchFamily="34" charset="0"/>
              </a:rPr>
              <a:t>.</a:t>
            </a:r>
            <a:r>
              <a:rPr lang="en-GB" sz="2000" dirty="0" smtClean="0">
                <a:latin typeface="Tahoma" pitchFamily="34" charset="0"/>
              </a:rPr>
              <a:t> </a:t>
            </a:r>
            <a:endParaRPr lang="en-US" sz="2000" dirty="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2400" i="0" dirty="0">
                <a:latin typeface="Tahoma" pitchFamily="34" charset="0"/>
              </a:rPr>
              <a:t>Pode ser que passe o nosso tempo como um qualquer prima vera</a:t>
            </a:r>
            <a:r>
              <a:rPr lang="pt-BR" sz="2000" dirty="0">
                <a:latin typeface="Tahoma" pitchFamily="34" charset="0"/>
              </a:rPr>
              <a:t>. </a:t>
            </a:r>
            <a:r>
              <a:rPr lang="en-GB" sz="2000" dirty="0">
                <a:latin typeface="Tahoma" pitchFamily="34" charset="0"/>
              </a:rPr>
              <a:t>Maybe our time will pass like some spring season. </a:t>
            </a:r>
            <a:endParaRPr lang="en-US" sz="2000" dirty="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2400" i="0" dirty="0">
                <a:latin typeface="Tahoma" pitchFamily="34" charset="0"/>
              </a:rPr>
              <a:t>Espera, me espera, eu vou voltar.</a:t>
            </a:r>
            <a:r>
              <a:rPr lang="pt-BR" sz="2000" i="0" dirty="0">
                <a:latin typeface="Tahoma" pitchFamily="34" charset="0"/>
              </a:rPr>
              <a:t/>
            </a:r>
            <a:br>
              <a:rPr lang="pt-BR" sz="2000" i="0" dirty="0">
                <a:latin typeface="Tahoma" pitchFamily="34" charset="0"/>
              </a:rPr>
            </a:br>
            <a:r>
              <a:rPr lang="pt-BR" sz="2000" i="0" dirty="0">
                <a:latin typeface="Tahoma" pitchFamily="34" charset="0"/>
              </a:rPr>
              <a:t>           </a:t>
            </a:r>
            <a:r>
              <a:rPr lang="pt-BR" sz="2000" dirty="0">
                <a:latin typeface="Tahoma" pitchFamily="34" charset="0"/>
              </a:rPr>
              <a:t>Wait, wait for me, I will come back.</a:t>
            </a:r>
            <a:endParaRPr lang="en-US" sz="20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9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9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9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9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7" grpId="0" build="allAtOnce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808" y="-27384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Conclusions </a:t>
            </a:r>
            <a:br>
              <a:rPr lang="en-US" sz="3600" dirty="0" smtClean="0">
                <a:latin typeface="Tahoma" pitchFamily="34" charset="0"/>
                <a:cs typeface="Tahoma" pitchFamily="34" charset="0"/>
              </a:rPr>
            </a:br>
            <a:r>
              <a:rPr lang="en-US" sz="2000" dirty="0" smtClean="0">
                <a:latin typeface="Tahoma" pitchFamily="34" charset="0"/>
                <a:cs typeface="Tahoma" pitchFamily="34" charset="0"/>
              </a:rPr>
              <a:t>(incl. some axioms)</a:t>
            </a:r>
            <a:endParaRPr lang="en-GB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7918648" cy="5049688"/>
          </a:xfrm>
        </p:spPr>
        <p:txBody>
          <a:bodyPr/>
          <a:lstStyle/>
          <a:p>
            <a:r>
              <a:rPr lang="en-US" sz="2600" dirty="0" smtClean="0">
                <a:latin typeface="Tahoma" pitchFamily="34" charset="0"/>
                <a:cs typeface="Tahoma" pitchFamily="34" charset="0"/>
              </a:rPr>
              <a:t>Listeners/users are the final arbiters of musical meaning.</a:t>
            </a:r>
          </a:p>
          <a:p>
            <a:r>
              <a:rPr lang="en-US" sz="2600" dirty="0" err="1" smtClean="0">
                <a:latin typeface="Tahoma" pitchFamily="34" charset="0"/>
                <a:cs typeface="Tahoma" pitchFamily="34" charset="0"/>
              </a:rPr>
              <a:t>Interpretants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  can be used to label musical structures </a:t>
            </a:r>
            <a:r>
              <a:rPr lang="en-US" sz="2600" dirty="0" err="1" smtClean="0">
                <a:latin typeface="Tahoma" pitchFamily="34" charset="0"/>
                <a:cs typeface="Tahoma" pitchFamily="34" charset="0"/>
              </a:rPr>
              <a:t>aesthesically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 ―</a:t>
            </a:r>
            <a:r>
              <a:rPr lang="en-US" sz="2600" dirty="0" err="1" smtClean="0">
                <a:latin typeface="Tahoma" pitchFamily="34" charset="0"/>
                <a:cs typeface="Tahoma" pitchFamily="34" charset="0"/>
              </a:rPr>
              <a:t>espcially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 useful for those determined by parameters of expression for which musicology has developed little or no precise vocabulary; also useful for </a:t>
            </a:r>
            <a:r>
              <a:rPr lang="en-US" sz="2600" dirty="0" err="1" smtClean="0">
                <a:latin typeface="Tahoma" pitchFamily="34" charset="0"/>
                <a:cs typeface="Tahoma" pitchFamily="34" charset="0"/>
              </a:rPr>
              <a:t>minimising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dirty="0" err="1" smtClean="0">
                <a:latin typeface="Tahoma" pitchFamily="34" charset="0"/>
                <a:cs typeface="Tahoma" pitchFamily="34" charset="0"/>
              </a:rPr>
              <a:t>muso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 ‘gobbledygook’ in multi-media and multidisciplinary contexts.</a:t>
            </a:r>
          </a:p>
          <a:p>
            <a:r>
              <a:rPr lang="en-US" sz="2600" dirty="0" err="1" smtClean="0">
                <a:latin typeface="Tahoma" pitchFamily="34" charset="0"/>
                <a:cs typeface="Tahoma" pitchFamily="34" charset="0"/>
              </a:rPr>
              <a:t>Systematised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 non-</a:t>
            </a:r>
            <a:r>
              <a:rPr lang="en-US" sz="2600" dirty="0" err="1" smtClean="0">
                <a:latin typeface="Tahoma" pitchFamily="34" charset="0"/>
                <a:cs typeface="Tahoma" pitchFamily="34" charset="0"/>
              </a:rPr>
              <a:t>muso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-friendly music labels are in widespread use (e.g. </a:t>
            </a:r>
            <a:r>
              <a:rPr lang="en-US" sz="2600" dirty="0" err="1" smtClean="0">
                <a:latin typeface="Tahoma" pitchFamily="34" charset="0"/>
                <a:cs typeface="Tahoma" pitchFamily="34" charset="0"/>
              </a:rPr>
              <a:t>systematised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 by library music collections) but rarely exploited by music </a:t>
            </a:r>
            <a:r>
              <a:rPr lang="en-US" sz="2600" dirty="0" err="1" smtClean="0">
                <a:latin typeface="Tahoma" pitchFamily="34" charset="0"/>
                <a:cs typeface="Tahoma" pitchFamily="34" charset="0"/>
              </a:rPr>
              <a:t>semioticians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. Why not? </a:t>
            </a:r>
            <a:endParaRPr lang="en-GB" sz="2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04026D-F264-4986-BBED-D778BB7EF4F5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31168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Further information</a:t>
            </a:r>
            <a:endParaRPr lang="en-GB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124744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Music’s Meanings: a modern musicology for non-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musos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(2012)</a:t>
            </a:r>
          </a:p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tagg.org/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mmmsp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/publications.html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NonMusoCvr4Mini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327" y="1124744"/>
            <a:ext cx="1968425" cy="1512168"/>
          </a:xfrm>
          <a:prstGeom prst="rect">
            <a:avLst/>
          </a:prstGeom>
        </p:spPr>
      </p:pic>
      <p:pic>
        <p:nvPicPr>
          <p:cNvPr id="7" name="Picture 6" descr="FFabBkCv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780929"/>
            <a:ext cx="1944216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784" y="2636912"/>
            <a:ext cx="5976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Everyday Tonality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(2009)</a:t>
            </a:r>
          </a:p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tagg.org/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mmmsp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/publications.html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627784" y="3717032"/>
            <a:ext cx="5400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627784" y="3717032"/>
            <a:ext cx="0" cy="201622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95536" y="5733256"/>
            <a:ext cx="223224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16" descr="YouTube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534246" y="4170610"/>
            <a:ext cx="971550" cy="352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71800" y="4869160"/>
            <a:ext cx="460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Dominantes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y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Dominación</a:t>
            </a:r>
            <a:endParaRPr lang="en-US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1800" y="5301208"/>
            <a:ext cx="604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Musical Learning &amp; Epistemic Diffraction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5661248"/>
            <a:ext cx="575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Scotch Snaps: the big picture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" name="Picture 20" descr="Dominantsce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861048"/>
            <a:ext cx="1368152" cy="1005384"/>
          </a:xfrm>
          <a:prstGeom prst="rect">
            <a:avLst/>
          </a:prstGeom>
        </p:spPr>
      </p:pic>
      <p:pic>
        <p:nvPicPr>
          <p:cNvPr id="22" name="Picture 21" descr="EpistemDiffrac-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4353" y="3861048"/>
            <a:ext cx="1397848" cy="1027206"/>
          </a:xfrm>
          <a:prstGeom prst="rect">
            <a:avLst/>
          </a:prstGeom>
        </p:spPr>
      </p:pic>
      <p:pic>
        <p:nvPicPr>
          <p:cNvPr id="23" name="Picture 22" descr="ScotchSnap-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3861049"/>
            <a:ext cx="1440160" cy="936104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685800" y="332656"/>
            <a:ext cx="1905000" cy="457200"/>
          </a:xfrm>
        </p:spPr>
        <p:txBody>
          <a:bodyPr/>
          <a:lstStyle/>
          <a:p>
            <a:pPr>
              <a:defRPr/>
            </a:pPr>
            <a:fld id="{DDA885A6-F027-46DC-B57E-7F448A70B0C8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553200" y="332656"/>
            <a:ext cx="1905000" cy="457200"/>
          </a:xfrm>
        </p:spPr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80184" y="6021288"/>
            <a:ext cx="575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The Intel Inside Analysis 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8" grpId="0"/>
      <p:bldP spid="19" grpId="0"/>
      <p:bldP spid="20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Popular Music Analysis: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200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cs typeface="Tahoma" pitchFamily="34" charset="0"/>
              </a:rPr>
              <a:t>structural denotation</a:t>
            </a:r>
            <a:endParaRPr lang="en-GB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76475"/>
            <a:ext cx="7772400" cy="2665413"/>
          </a:xfrm>
        </p:spPr>
        <p:txBody>
          <a:bodyPr/>
          <a:lstStyle/>
          <a:p>
            <a:r>
              <a:rPr lang="en-US" sz="3600" smtClean="0">
                <a:latin typeface="Tahoma" pitchFamily="34" charset="0"/>
                <a:cs typeface="Tahoma" pitchFamily="34" charset="0"/>
              </a:rPr>
              <a:t>Graphocentrism</a:t>
            </a:r>
          </a:p>
          <a:p>
            <a:pPr lvl="1"/>
            <a:r>
              <a:rPr lang="en-US" smtClean="0">
                <a:latin typeface="Tahoma" pitchFamily="34" charset="0"/>
                <a:cs typeface="Tahoma" pitchFamily="34" charset="0"/>
              </a:rPr>
              <a:t>‘Work’ or ‘text’ (music in dormant mode) as something written</a:t>
            </a:r>
          </a:p>
          <a:p>
            <a:pPr lvl="1"/>
            <a:r>
              <a:rPr lang="en-US" smtClean="0">
                <a:latin typeface="Tahoma" pitchFamily="34" charset="0"/>
                <a:cs typeface="Tahoma" pitchFamily="34" charset="0"/>
              </a:rPr>
              <a:t>Notatable parameters at expense of others</a:t>
            </a:r>
            <a:br>
              <a:rPr lang="en-US" smtClean="0">
                <a:latin typeface="Tahoma" pitchFamily="34" charset="0"/>
                <a:cs typeface="Tahoma" pitchFamily="34" charset="0"/>
              </a:rPr>
            </a:br>
            <a:r>
              <a:rPr lang="en-US" smtClean="0">
                <a:latin typeface="Tahoma" pitchFamily="34" charset="0"/>
                <a:cs typeface="Tahoma" pitchFamily="34" charset="0"/>
              </a:rPr>
              <a:t>(e.g. timbre, metricity, aural staging)</a:t>
            </a:r>
            <a:endParaRPr lang="en-GB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5078413"/>
            <a:ext cx="7772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600" i="0" kern="0" dirty="0" err="1">
                <a:latin typeface="Tahoma" pitchFamily="34" charset="0"/>
                <a:cs typeface="Tahoma" pitchFamily="34" charset="0"/>
              </a:rPr>
              <a:t>Poïetic</a:t>
            </a:r>
            <a:r>
              <a:rPr lang="en-US" sz="3600" i="0" kern="0" dirty="0">
                <a:latin typeface="Tahoma" pitchFamily="34" charset="0"/>
                <a:cs typeface="Tahoma" pitchFamily="34" charset="0"/>
              </a:rPr>
              <a:t> v. </a:t>
            </a:r>
            <a:r>
              <a:rPr lang="en-US" sz="3600" i="0" kern="0" dirty="0" err="1">
                <a:latin typeface="Tahoma" pitchFamily="34" charset="0"/>
                <a:cs typeface="Tahoma" pitchFamily="34" charset="0"/>
              </a:rPr>
              <a:t>aesthesic</a:t>
            </a:r>
            <a:r>
              <a:rPr lang="en-US" sz="3600" i="0" kern="0" dirty="0">
                <a:latin typeface="Tahoma" pitchFamily="34" charset="0"/>
                <a:cs typeface="Tahoma" pitchFamily="34" charset="0"/>
              </a:rPr>
              <a:t> descriptors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0F4EE-4C02-4770-A1F2-7CA4BDF85BA2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1538"/>
            <a:ext cx="7772400" cy="1143000"/>
          </a:xfrm>
        </p:spPr>
        <p:txBody>
          <a:bodyPr/>
          <a:lstStyle/>
          <a:p>
            <a:r>
              <a:rPr lang="en-CA" smtClean="0">
                <a:latin typeface="Tahoma" pitchFamily="34" charset="0"/>
                <a:cs typeface="Tahoma" pitchFamily="34" charset="0"/>
              </a:rPr>
              <a:t>THE END</a:t>
            </a:r>
            <a:endParaRPr lang="en-GB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39750" y="3284538"/>
            <a:ext cx="8280400" cy="938719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 dirty="0">
                <a:latin typeface="Arial Narrow" pitchFamily="34" charset="0"/>
              </a:rPr>
              <a:t>Philip </a:t>
            </a:r>
            <a:r>
              <a:rPr lang="en-US" sz="1400" i="0" dirty="0" err="1">
                <a:latin typeface="Arial Narrow" pitchFamily="34" charset="0"/>
              </a:rPr>
              <a:t>Tagg</a:t>
            </a:r>
            <a:r>
              <a:rPr lang="en-US" sz="1400" i="0" dirty="0">
                <a:latin typeface="Arial Narrow" pitchFamily="34" charset="0"/>
              </a:rPr>
              <a:t>, </a:t>
            </a:r>
            <a:br>
              <a:rPr lang="en-US" sz="1400" i="0" dirty="0">
                <a:latin typeface="Arial Narrow" pitchFamily="34" charset="0"/>
              </a:rPr>
            </a:br>
            <a:r>
              <a:rPr lang="en-US" sz="1400" i="0" dirty="0" smtClean="0">
                <a:latin typeface="Arial Narrow" pitchFamily="34" charset="0"/>
              </a:rPr>
              <a:t>Edinburgh, 7 November 2012</a:t>
            </a:r>
            <a:endParaRPr lang="en-US" sz="1400" i="0" dirty="0">
              <a:latin typeface="Arial Narrow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800" b="1" i="0" dirty="0" smtClean="0">
                <a:latin typeface="Arial Narrow" pitchFamily="34" charset="0"/>
              </a:rPr>
              <a:t>www.tagg.org</a:t>
            </a:r>
            <a:endParaRPr lang="en-US" sz="1800" b="1" i="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3F135-1EAD-4B9C-8D08-F82964296F9D}" type="datetime1">
              <a:rPr lang="en-GB" smtClean="0"/>
              <a:pPr>
                <a:defRPr/>
              </a:pPr>
              <a:t>2012-11-11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792162"/>
          </a:xfrm>
          <a:noFill/>
        </p:spPr>
        <p:txBody>
          <a:bodyPr/>
          <a:lstStyle/>
          <a:p>
            <a:r>
              <a:rPr lang="en-US" sz="2400" smtClean="0">
                <a:latin typeface="Tahoma" pitchFamily="34" charset="0"/>
              </a:rPr>
              <a:t>Parameters of musical expression and storage media</a:t>
            </a:r>
            <a:r>
              <a:rPr lang="en-US" smtClean="0"/>
              <a:t> </a:t>
            </a: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827088" y="908050"/>
            <a:ext cx="19446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u="sng">
                <a:latin typeface="Arial" charset="0"/>
              </a:rPr>
              <a:t>Parameters</a:t>
            </a:r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3419475" y="908050"/>
            <a:ext cx="19446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0" u="sng">
                <a:latin typeface="Arial" charset="0"/>
              </a:rPr>
              <a:t>Notation</a:t>
            </a: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5580063" y="908050"/>
            <a:ext cx="33131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i="0" u="sng">
                <a:latin typeface="Arial" charset="0"/>
              </a:rPr>
              <a:t>HiFi stereo recording</a:t>
            </a:r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827088" y="1555750"/>
            <a:ext cx="2952824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 smtClean="0">
                <a:latin typeface="Arial" charset="0"/>
              </a:rPr>
              <a:t>Tonality </a:t>
            </a:r>
            <a:r>
              <a:rPr lang="en-US" sz="1800" i="0" dirty="0" smtClean="0">
                <a:latin typeface="Arial" charset="0"/>
              </a:rPr>
              <a:t>(pitch, register, melody</a:t>
            </a:r>
            <a:r>
              <a:rPr lang="en-US" sz="1800" i="0" dirty="0">
                <a:latin typeface="Arial" charset="0"/>
              </a:rPr>
              <a:t>, harmony, etc.)</a:t>
            </a:r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827088" y="2492375"/>
            <a:ext cx="3024832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latin typeface="Arial" charset="0"/>
              </a:rPr>
              <a:t>Timing </a:t>
            </a:r>
            <a:r>
              <a:rPr lang="en-US" sz="1800" i="0" dirty="0">
                <a:latin typeface="Arial" charset="0"/>
              </a:rPr>
              <a:t>(tempo</a:t>
            </a:r>
            <a:r>
              <a:rPr lang="en-US" sz="1800" i="0" dirty="0" smtClean="0">
                <a:latin typeface="Arial" charset="0"/>
              </a:rPr>
              <a:t>, surface rate, </a:t>
            </a:r>
            <a:r>
              <a:rPr lang="en-US" sz="1800" i="0" dirty="0">
                <a:latin typeface="Arial" charset="0"/>
              </a:rPr>
              <a:t>rhythm, </a:t>
            </a:r>
            <a:r>
              <a:rPr lang="en-US" sz="1800" i="0" dirty="0" err="1">
                <a:latin typeface="Arial" charset="0"/>
              </a:rPr>
              <a:t>metre</a:t>
            </a:r>
            <a:r>
              <a:rPr lang="en-US" sz="1800" i="0" dirty="0">
                <a:latin typeface="Arial" charset="0"/>
              </a:rPr>
              <a:t>, etc.)</a:t>
            </a:r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827088" y="3487738"/>
            <a:ext cx="2376487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 smtClean="0">
                <a:latin typeface="Arial" charset="0"/>
              </a:rPr>
              <a:t>Loudness </a:t>
            </a:r>
            <a:r>
              <a:rPr lang="en-US" sz="1800" i="0" dirty="0" smtClean="0">
                <a:latin typeface="Arial" charset="0"/>
              </a:rPr>
              <a:t>(dynamics, volume</a:t>
            </a:r>
            <a:r>
              <a:rPr lang="en-US" sz="1800" i="0" dirty="0">
                <a:latin typeface="Arial" charset="0"/>
              </a:rPr>
              <a:t>, accentuation, etc.)</a:t>
            </a:r>
          </a:p>
        </p:txBody>
      </p:sp>
      <p:sp>
        <p:nvSpPr>
          <p:cNvPr id="257035" name="Text Box 11"/>
          <p:cNvSpPr txBox="1">
            <a:spLocks noChangeArrowheads="1"/>
          </p:cNvSpPr>
          <p:nvPr/>
        </p:nvSpPr>
        <p:spPr bwMode="auto">
          <a:xfrm>
            <a:off x="827088" y="4652963"/>
            <a:ext cx="2376487" cy="1006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Arial" charset="0"/>
              </a:rPr>
              <a:t>Timbre </a:t>
            </a:r>
            <a:r>
              <a:rPr lang="en-US" sz="1800" i="0">
                <a:latin typeface="Arial" charset="0"/>
              </a:rPr>
              <a:t>(incl. instrumentation, articulation)</a:t>
            </a:r>
          </a:p>
        </p:txBody>
      </p:sp>
      <p:sp>
        <p:nvSpPr>
          <p:cNvPr id="257036" name="AutoShape 12"/>
          <p:cNvSpPr>
            <a:spLocks noChangeArrowheads="1"/>
          </p:cNvSpPr>
          <p:nvPr/>
        </p:nvSpPr>
        <p:spPr bwMode="auto">
          <a:xfrm>
            <a:off x="4211638" y="1627188"/>
            <a:ext cx="431800" cy="360362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37" name="AutoShape 13"/>
          <p:cNvSpPr>
            <a:spLocks noChangeArrowheads="1"/>
          </p:cNvSpPr>
          <p:nvPr/>
        </p:nvSpPr>
        <p:spPr bwMode="auto">
          <a:xfrm>
            <a:off x="7019925" y="1555750"/>
            <a:ext cx="576263" cy="577850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38" name="AutoShape 14"/>
          <p:cNvSpPr>
            <a:spLocks noChangeArrowheads="1"/>
          </p:cNvSpPr>
          <p:nvPr/>
        </p:nvSpPr>
        <p:spPr bwMode="auto">
          <a:xfrm>
            <a:off x="7019925" y="2565400"/>
            <a:ext cx="647700" cy="503238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39" name="AutoShape 15"/>
          <p:cNvSpPr>
            <a:spLocks noChangeArrowheads="1"/>
          </p:cNvSpPr>
          <p:nvPr/>
        </p:nvSpPr>
        <p:spPr bwMode="auto">
          <a:xfrm>
            <a:off x="7019925" y="3717925"/>
            <a:ext cx="647700" cy="503238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40" name="AutoShape 16"/>
          <p:cNvSpPr>
            <a:spLocks noChangeArrowheads="1"/>
          </p:cNvSpPr>
          <p:nvPr/>
        </p:nvSpPr>
        <p:spPr bwMode="auto">
          <a:xfrm>
            <a:off x="7019925" y="4795838"/>
            <a:ext cx="647700" cy="504825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41" name="AutoShape 17"/>
          <p:cNvSpPr>
            <a:spLocks noChangeArrowheads="1"/>
          </p:cNvSpPr>
          <p:nvPr/>
        </p:nvSpPr>
        <p:spPr bwMode="auto">
          <a:xfrm>
            <a:off x="4356100" y="2636838"/>
            <a:ext cx="215900" cy="287337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42" name="AutoShape 18"/>
          <p:cNvSpPr>
            <a:spLocks noChangeArrowheads="1"/>
          </p:cNvSpPr>
          <p:nvPr/>
        </p:nvSpPr>
        <p:spPr bwMode="auto">
          <a:xfrm>
            <a:off x="4427538" y="3932238"/>
            <a:ext cx="144462" cy="142875"/>
          </a:xfrm>
          <a:prstGeom prst="star5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43" name="AutoShape 19"/>
          <p:cNvSpPr>
            <a:spLocks noChangeArrowheads="1"/>
          </p:cNvSpPr>
          <p:nvPr/>
        </p:nvSpPr>
        <p:spPr bwMode="auto">
          <a:xfrm>
            <a:off x="4427538" y="5084763"/>
            <a:ext cx="73025" cy="71437"/>
          </a:xfrm>
          <a:prstGeom prst="star5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44" name="Text Box 20"/>
          <p:cNvSpPr txBox="1">
            <a:spLocks noChangeArrowheads="1"/>
          </p:cNvSpPr>
          <p:nvPr/>
        </p:nvSpPr>
        <p:spPr bwMode="auto">
          <a:xfrm>
            <a:off x="827088" y="5805488"/>
            <a:ext cx="23764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latin typeface="Arial" charset="0"/>
              </a:rPr>
              <a:t>Spatiality</a:t>
            </a:r>
            <a:endParaRPr lang="en-US" sz="1800" i="0">
              <a:latin typeface="Arial" charset="0"/>
            </a:endParaRPr>
          </a:p>
        </p:txBody>
      </p:sp>
      <p:sp>
        <p:nvSpPr>
          <p:cNvPr id="257045" name="AutoShape 21"/>
          <p:cNvSpPr>
            <a:spLocks noChangeArrowheads="1"/>
          </p:cNvSpPr>
          <p:nvPr/>
        </p:nvSpPr>
        <p:spPr bwMode="auto">
          <a:xfrm>
            <a:off x="7164388" y="5876925"/>
            <a:ext cx="431800" cy="358775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46" name="AutoShape 22"/>
          <p:cNvSpPr>
            <a:spLocks noChangeArrowheads="1"/>
          </p:cNvSpPr>
          <p:nvPr/>
        </p:nvSpPr>
        <p:spPr bwMode="auto">
          <a:xfrm>
            <a:off x="4427538" y="5949950"/>
            <a:ext cx="73025" cy="71438"/>
          </a:xfrm>
          <a:prstGeom prst="star5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9" grpId="0"/>
      <p:bldP spid="257030" grpId="0"/>
      <p:bldP spid="257031" grpId="0"/>
      <p:bldP spid="257032" grpId="0"/>
      <p:bldP spid="257033" grpId="0"/>
      <p:bldP spid="257034" grpId="0"/>
      <p:bldP spid="257035" grpId="0"/>
      <p:bldP spid="257044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4D4D4D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4D4D4D"/>
        </a:dk1>
        <a:lt1>
          <a:srgbClr val="FFFF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Files\Microsoft\Office97\Templates\Blank Presentation.pot</Template>
  <TotalTime>13602</TotalTime>
  <Words>4155</Words>
  <Application>Microsoft Office PowerPoint</Application>
  <PresentationFormat>On-screen Show (4:3)</PresentationFormat>
  <Paragraphs>781</Paragraphs>
  <Slides>80</Slides>
  <Notes>25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Blank Presentation</vt:lpstr>
      <vt:lpstr>Title</vt:lpstr>
      <vt:lpstr>Overview presentation overview as intended 2012-11-08</vt:lpstr>
      <vt:lpstr>Uno objectivo principal  con esta presentación</vt:lpstr>
      <vt:lpstr>Subjects taught 1971-2010</vt:lpstr>
      <vt:lpstr>Slide 5</vt:lpstr>
      <vt:lpstr>Guess these three numbers</vt:lpstr>
      <vt:lpstr>Overview presentation overview as intended 2012-11-08</vt:lpstr>
      <vt:lpstr>Popular Music Analysis:  structural denotation</vt:lpstr>
      <vt:lpstr>Parameters of musical expression and storage media </vt:lpstr>
      <vt:lpstr>Overview presentation overview as intended 2012-11-08</vt:lpstr>
      <vt:lpstr>Arnolfini</vt:lpstr>
      <vt:lpstr>007</vt:lpstr>
      <vt:lpstr>007b</vt:lpstr>
      <vt:lpstr>Poïetic or aesthesic? </vt:lpstr>
      <vt:lpstr>Slide 15</vt:lpstr>
      <vt:lpstr>Slide 16</vt:lpstr>
      <vt:lpstr>Overview presentation overview as intended 2012-11-08</vt:lpstr>
      <vt:lpstr>Form: qu’est-ce que c’est?</vt:lpstr>
      <vt:lpstr>Visual “form” (‘composition’, ‘shape’, etc.)</vt:lpstr>
      <vt:lpstr>Isn’t this musical form?</vt:lpstr>
      <vt:lpstr>Overview presentation overview as intended 2012-11-08</vt:lpstr>
      <vt:lpstr>Tonal Terminology</vt:lpstr>
      <vt:lpstr>Some problem terms</vt:lpstr>
      <vt:lpstr>Montage: 11 extracts</vt:lpstr>
      <vt:lpstr>‘Atonal’?!? Mission underscore at 0:00:45 (Morricone)</vt:lpstr>
      <vt:lpstr>Linguistic derivative pattern</vt:lpstr>
      <vt:lpstr>Chordal mystery category</vt:lpstr>
      <vt:lpstr>3 categories of tonical tertial harmony</vt:lpstr>
      <vt:lpstr>Montage: Non-classical ionian tertial harmony (1) Parallel fifths and octaves (2) Ionian bitonical shuttles  (shuttle = “lanzadera”, “vaivén”)</vt:lpstr>
      <vt:lpstr>From ionian/mixolydian to bimodality. [1] Who’s Gonna Build Your Wall? [2] Ionian-æolian bimodality [3] Æolian-phrygian bimodality Extracts from  Dominants and Dominance (Dominantes y dominación)  http://www.youtube.com/watch?v=rWlt9Is1nms</vt:lpstr>
      <vt:lpstr>Overview presentation overview as intended 2012-11-08</vt:lpstr>
      <vt:lpstr>Slide 32</vt:lpstr>
      <vt:lpstr>Slide 33</vt:lpstr>
      <vt:lpstr>Slide 34</vt:lpstr>
      <vt:lpstr>Importance of ‘ethno’ to popular music studies 3 (3)</vt:lpstr>
      <vt:lpstr>Slide 36</vt:lpstr>
      <vt:lpstr>Importance of music semiotics</vt:lpstr>
      <vt:lpstr>Peircian Trinities</vt:lpstr>
      <vt:lpstr>Slide 39</vt:lpstr>
      <vt:lpstr>Slide 40</vt:lpstr>
      <vt:lpstr>Absent pragmatics in music semiotics</vt:lpstr>
      <vt:lpstr>Slide 42</vt:lpstr>
      <vt:lpstr>Que faire?</vt:lpstr>
      <vt:lpstr>Unequivocal time code placement (007)</vt:lpstr>
      <vt:lpstr>Slide 45</vt:lpstr>
      <vt:lpstr>Overview presentation overview as intended 2012-11-08</vt:lpstr>
      <vt:lpstr>Conclusions 1 (2)</vt:lpstr>
      <vt:lpstr>Conclusions 2 (2)</vt:lpstr>
      <vt:lpstr>What to do (1)</vt:lpstr>
      <vt:lpstr>What to do (2)?</vt:lpstr>
      <vt:lpstr>Further information</vt:lpstr>
      <vt:lpstr>THE END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Overview presentation overview as intended 2012-10-25</vt:lpstr>
      <vt:lpstr>3 useful concepts (1)</vt:lpstr>
      <vt:lpstr>3 useful concepts (2)</vt:lpstr>
      <vt:lpstr>Overview presentation overview as intended 2012-10-25</vt:lpstr>
      <vt:lpstr>3 useful concepts (3)</vt:lpstr>
      <vt:lpstr>Vocal persona (quote)</vt:lpstr>
      <vt:lpstr>Vocal persona characteristics (quotes)</vt:lpstr>
      <vt:lpstr>General types of vocal descriptor</vt:lpstr>
      <vt:lpstr>Aesthesic voice description categories (1)</vt:lpstr>
      <vt:lpstr>Aesthesic voice description categories (2)</vt:lpstr>
      <vt:lpstr>Aesthesic voice description categories (3)</vt:lpstr>
      <vt:lpstr>Vocal persona (4)</vt:lpstr>
      <vt:lpstr>Palavra de mulher (audio)</vt:lpstr>
      <vt:lpstr>Palabra de mulher (1)</vt:lpstr>
      <vt:lpstr>Palabra de mulher (2)</vt:lpstr>
      <vt:lpstr>Palabra de mulher (3)</vt:lpstr>
      <vt:lpstr>Conclusions  (incl. some axioms)</vt:lpstr>
      <vt:lpstr>Further information</vt:lpstr>
      <vt:lpstr>THE END</vt:lpstr>
    </vt:vector>
  </TitlesOfParts>
  <Company>World Communism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Institutionalisation of Popular Music Studies:  Progress or Falsification?</dc:title>
  <dc:creator>Fidel Marx Lenin</dc:creator>
  <cp:lastModifiedBy> </cp:lastModifiedBy>
  <cp:revision>1414</cp:revision>
  <dcterms:created xsi:type="dcterms:W3CDTF">2003-02-24T17:07:44Z</dcterms:created>
  <dcterms:modified xsi:type="dcterms:W3CDTF">2012-11-11T09:52:49Z</dcterms:modified>
</cp:coreProperties>
</file>